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5"/>
  </p:notesMasterIdLst>
  <p:sldIdLst>
    <p:sldId id="256" r:id="rId2"/>
    <p:sldId id="393" r:id="rId3"/>
    <p:sldId id="395" r:id="rId4"/>
    <p:sldId id="396" r:id="rId5"/>
    <p:sldId id="397" r:id="rId6"/>
    <p:sldId id="398" r:id="rId7"/>
    <p:sldId id="404" r:id="rId8"/>
    <p:sldId id="405" r:id="rId9"/>
    <p:sldId id="314" r:id="rId10"/>
    <p:sldId id="330" r:id="rId11"/>
    <p:sldId id="385" r:id="rId12"/>
    <p:sldId id="334" r:id="rId13"/>
    <p:sldId id="389" r:id="rId14"/>
    <p:sldId id="335" r:id="rId15"/>
    <p:sldId id="336" r:id="rId16"/>
    <p:sldId id="337" r:id="rId17"/>
    <p:sldId id="338" r:id="rId18"/>
    <p:sldId id="339" r:id="rId19"/>
    <p:sldId id="340" r:id="rId20"/>
    <p:sldId id="262" r:id="rId21"/>
    <p:sldId id="263" r:id="rId22"/>
    <p:sldId id="269" r:id="rId23"/>
    <p:sldId id="268" r:id="rId24"/>
    <p:sldId id="271" r:id="rId25"/>
    <p:sldId id="273" r:id="rId26"/>
    <p:sldId id="274" r:id="rId27"/>
    <p:sldId id="275" r:id="rId28"/>
    <p:sldId id="270" r:id="rId29"/>
    <p:sldId id="277" r:id="rId30"/>
    <p:sldId id="390" r:id="rId31"/>
    <p:sldId id="391" r:id="rId32"/>
    <p:sldId id="392" r:id="rId33"/>
    <p:sldId id="399" r:id="rId34"/>
    <p:sldId id="400" r:id="rId35"/>
    <p:sldId id="280" r:id="rId36"/>
    <p:sldId id="284" r:id="rId37"/>
    <p:sldId id="289" r:id="rId38"/>
    <p:sldId id="290" r:id="rId39"/>
    <p:sldId id="285" r:id="rId40"/>
    <p:sldId id="286" r:id="rId41"/>
    <p:sldId id="287" r:id="rId42"/>
    <p:sldId id="291" r:id="rId43"/>
    <p:sldId id="281" r:id="rId44"/>
    <p:sldId id="293" r:id="rId45"/>
    <p:sldId id="294" r:id="rId46"/>
    <p:sldId id="295" r:id="rId47"/>
    <p:sldId id="296" r:id="rId48"/>
    <p:sldId id="341" r:id="rId49"/>
    <p:sldId id="342" r:id="rId50"/>
    <p:sldId id="343" r:id="rId51"/>
    <p:sldId id="344" r:id="rId52"/>
    <p:sldId id="345" r:id="rId53"/>
    <p:sldId id="297" r:id="rId54"/>
    <p:sldId id="387" r:id="rId55"/>
    <p:sldId id="282" r:id="rId56"/>
    <p:sldId id="299" r:id="rId57"/>
    <p:sldId id="300" r:id="rId58"/>
    <p:sldId id="347" r:id="rId59"/>
    <p:sldId id="348" r:id="rId60"/>
    <p:sldId id="429" r:id="rId61"/>
    <p:sldId id="434" r:id="rId62"/>
    <p:sldId id="432" r:id="rId63"/>
    <p:sldId id="433" r:id="rId64"/>
    <p:sldId id="355" r:id="rId65"/>
    <p:sldId id="356" r:id="rId66"/>
    <p:sldId id="357" r:id="rId67"/>
    <p:sldId id="358" r:id="rId68"/>
    <p:sldId id="402" r:id="rId69"/>
    <p:sldId id="403" r:id="rId70"/>
    <p:sldId id="401" r:id="rId71"/>
    <p:sldId id="418" r:id="rId72"/>
    <p:sldId id="419" r:id="rId73"/>
    <p:sldId id="427" r:id="rId74"/>
    <p:sldId id="424" r:id="rId75"/>
    <p:sldId id="425" r:id="rId76"/>
    <p:sldId id="426" r:id="rId77"/>
    <p:sldId id="363" r:id="rId78"/>
    <p:sldId id="381" r:id="rId79"/>
    <p:sldId id="383" r:id="rId80"/>
    <p:sldId id="382" r:id="rId81"/>
    <p:sldId id="283" r:id="rId82"/>
    <p:sldId id="301" r:id="rId83"/>
    <p:sldId id="302" r:id="rId84"/>
    <p:sldId id="349" r:id="rId85"/>
    <p:sldId id="303" r:id="rId86"/>
    <p:sldId id="305" r:id="rId87"/>
    <p:sldId id="351" r:id="rId88"/>
    <p:sldId id="435" r:id="rId89"/>
    <p:sldId id="436" r:id="rId90"/>
    <p:sldId id="438" r:id="rId91"/>
    <p:sldId id="440" r:id="rId92"/>
    <p:sldId id="441" r:id="rId93"/>
    <p:sldId id="443" r:id="rId94"/>
    <p:sldId id="444" r:id="rId95"/>
    <p:sldId id="352" r:id="rId96"/>
    <p:sldId id="353" r:id="rId97"/>
    <p:sldId id="354" r:id="rId98"/>
    <p:sldId id="417" r:id="rId99"/>
    <p:sldId id="364" r:id="rId100"/>
    <p:sldId id="372" r:id="rId101"/>
    <p:sldId id="408" r:id="rId102"/>
    <p:sldId id="409" r:id="rId103"/>
    <p:sldId id="367" r:id="rId104"/>
    <p:sldId id="368" r:id="rId105"/>
    <p:sldId id="394" r:id="rId106"/>
    <p:sldId id="365" r:id="rId107"/>
    <p:sldId id="373" r:id="rId108"/>
    <p:sldId id="374" r:id="rId109"/>
    <p:sldId id="377" r:id="rId110"/>
    <p:sldId id="378" r:id="rId111"/>
    <p:sldId id="379" r:id="rId112"/>
    <p:sldId id="380" r:id="rId113"/>
    <p:sldId id="264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40"/>
    <a:srgbClr val="FF33CC"/>
    <a:srgbClr val="FF0000"/>
    <a:srgbClr val="D81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62"/>
    <p:restoredTop sz="93656"/>
  </p:normalViewPr>
  <p:slideViewPr>
    <p:cSldViewPr snapToGrid="0" snapToObjects="1">
      <p:cViewPr varScale="1">
        <p:scale>
          <a:sx n="122" d="100"/>
          <a:sy n="122" d="100"/>
        </p:scale>
        <p:origin x="2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643DB-8A18-4646-9D90-2ADE66ACD6DD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9DF74-2C0F-6345-BB08-95BAF18C6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5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9DF74-2C0F-6345-BB08-95BAF18C654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5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9DF74-2C0F-6345-BB08-95BAF18C654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9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9DF74-2C0F-6345-BB08-95BAF18C654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55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9DF74-2C0F-6345-BB08-95BAF18C654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69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9DF74-2C0F-6345-BB08-95BAF18C6543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DD36B-3DFF-364E-AA2F-A290D52D8956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85CF1-0608-B64F-8A6F-96FC72D2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67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DD36B-3DFF-364E-AA2F-A290D52D8956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85CF1-0608-B64F-8A6F-96FC72D2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9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DD36B-3DFF-364E-AA2F-A290D52D8956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85CF1-0608-B64F-8A6F-96FC72D2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90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DD36B-3DFF-364E-AA2F-A290D52D8956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85CF1-0608-B64F-8A6F-96FC72D2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4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DD36B-3DFF-364E-AA2F-A290D52D8956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85CF1-0608-B64F-8A6F-96FC72D2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5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DD36B-3DFF-364E-AA2F-A290D52D8956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85CF1-0608-B64F-8A6F-96FC72D2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15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DD36B-3DFF-364E-AA2F-A290D52D8956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85CF1-0608-B64F-8A6F-96FC72D2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15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DD36B-3DFF-364E-AA2F-A290D52D8956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85CF1-0608-B64F-8A6F-96FC72D2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42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DD36B-3DFF-364E-AA2F-A290D52D8956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85CF1-0608-B64F-8A6F-96FC72D2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0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DD36B-3DFF-364E-AA2F-A290D52D8956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85CF1-0608-B64F-8A6F-96FC72D2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34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DD36B-3DFF-364E-AA2F-A290D52D8956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85CF1-0608-B64F-8A6F-96FC72D2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46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DD36B-3DFF-364E-AA2F-A290D52D8956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85CF1-0608-B64F-8A6F-96FC72D2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9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rU9YDoXE8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86-Z-CbaHA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10.png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60.png"/><Relationship Id="rId4" Type="http://schemas.openxmlformats.org/officeDocument/2006/relationships/image" Target="../media/image2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360.png"/><Relationship Id="rId4" Type="http://schemas.openxmlformats.org/officeDocument/2006/relationships/image" Target="../media/image2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8.jpg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8.jpg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meschoolmath.net/teaching/rational-numbers-countable.php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Countability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CMSC 250</a:t>
            </a:r>
          </a:p>
        </p:txBody>
      </p:sp>
    </p:spTree>
    <p:extLst>
      <p:ext uri="{BB962C8B-B14F-4D97-AF65-F5344CB8AC3E}">
        <p14:creationId xmlns:p14="http://schemas.microsoft.com/office/powerpoint/2010/main" val="1114669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Refresher on bijections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the following functions </a:t>
                </a:r>
                <a:r>
                  <a:rPr lang="en-US" b="1" dirty="0"/>
                  <a:t>bijections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917498" y="157586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2266" y="157586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" y="1"/>
                <a:ext cx="33528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rgbClr val="FF0000"/>
                    </a:solidFill>
                  </a:rPr>
                  <a:t>All domains and codomains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, unless otherwise stated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"/>
                <a:ext cx="3352800" cy="1292662"/>
              </a:xfrm>
              <a:prstGeom prst="rect">
                <a:avLst/>
              </a:prstGeom>
              <a:blipFill rotWithShape="0">
                <a:blip r:embed="rId3"/>
                <a:stretch>
                  <a:fillRect l="-3273"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0203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theorems on </a:t>
            </a:r>
            <a:r>
              <a:rPr lang="en-US" dirty="0" err="1"/>
              <a:t>countability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 countable?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Proof: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↦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 1)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an </a:t>
                </a:r>
                <a:r>
                  <a:rPr lang="en-US" b="1" dirty="0">
                    <a:solidFill>
                      <a:schemeClr val="accent1"/>
                    </a:solidFill>
                  </a:rPr>
                  <a:t>in</a:t>
                </a:r>
                <a:r>
                  <a:rPr lang="en-US" b="1" dirty="0">
                    <a:solidFill>
                      <a:schemeClr val="tx1"/>
                    </a:solidFill>
                  </a:rPr>
                  <a:t>jection </a:t>
                </a:r>
                <a:r>
                  <a:rPr lang="en-US" b="1" dirty="0">
                    <a:solidFill>
                      <a:schemeClr val="accent1"/>
                    </a:solidFill>
                  </a:rPr>
                  <a:t>(1-1)</a:t>
                </a:r>
              </a:p>
              <a:p>
                <a:pPr lvl="1"/>
                <a:r>
                  <a:rPr lang="en-US" dirty="0"/>
                  <a:t>Hence,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D81FE2"/>
                    </a:solidFill>
                  </a:rPr>
                  <a:t>at least as big </a:t>
                </a:r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 is uncountable.</a:t>
                </a:r>
              </a:p>
              <a:p>
                <a:pPr lvl="1"/>
                <a:r>
                  <a:rPr lang="en-US" dirty="0"/>
                  <a:t>So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 is uncountable.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639173" y="2779010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125233" y="2779010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7672490" y="2757081"/>
            <a:ext cx="1941534" cy="839244"/>
          </a:xfrm>
          <a:prstGeom prst="rect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Unknown to science</a:t>
            </a:r>
          </a:p>
        </p:txBody>
      </p:sp>
      <p:sp>
        <p:nvSpPr>
          <p:cNvPr id="7" name="Oval 6"/>
          <p:cNvSpPr/>
          <p:nvPr/>
        </p:nvSpPr>
        <p:spPr>
          <a:xfrm>
            <a:off x="4849342" y="2540000"/>
            <a:ext cx="2554514" cy="16110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716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theorems on </a:t>
            </a:r>
            <a:r>
              <a:rPr lang="en-US" dirty="0" err="1"/>
              <a:t>countability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ℂ</m:t>
                    </m:r>
                  </m:oMath>
                </a14:m>
                <a:r>
                  <a:rPr lang="en-US" dirty="0"/>
                  <a:t> (set of </a:t>
                </a:r>
                <a:r>
                  <a:rPr lang="en-US" dirty="0">
                    <a:solidFill>
                      <a:srgbClr val="FF33CC"/>
                    </a:solidFill>
                  </a:rPr>
                  <a:t>complex numbers</a:t>
                </a:r>
                <a:r>
                  <a:rPr lang="en-US" dirty="0"/>
                  <a:t>) countable?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639173" y="2779010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125233" y="2779010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7672490" y="2757081"/>
            <a:ext cx="1941534" cy="839244"/>
          </a:xfrm>
          <a:prstGeom prst="rect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Unknown to science</a:t>
            </a:r>
          </a:p>
        </p:txBody>
      </p:sp>
    </p:spTree>
    <p:extLst>
      <p:ext uri="{BB962C8B-B14F-4D97-AF65-F5344CB8AC3E}">
        <p14:creationId xmlns:p14="http://schemas.microsoft.com/office/powerpoint/2010/main" val="9450071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theorems on </a:t>
            </a:r>
            <a:r>
              <a:rPr lang="en-US" dirty="0" err="1"/>
              <a:t>countability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ℂ</m:t>
                    </m:r>
                  </m:oMath>
                </a14:m>
                <a:r>
                  <a:rPr lang="en-US" dirty="0"/>
                  <a:t> (set of </a:t>
                </a:r>
                <a:r>
                  <a:rPr lang="en-US" dirty="0">
                    <a:solidFill>
                      <a:srgbClr val="FF33CC"/>
                    </a:solidFill>
                  </a:rPr>
                  <a:t>complex numbers</a:t>
                </a:r>
                <a:r>
                  <a:rPr lang="en-US" dirty="0"/>
                  <a:t>) countable?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Remember: complex numbers defined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↦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ℂ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 is a bijection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ℂ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But we know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uncountable</a:t>
                </a:r>
                <a:r>
                  <a:rPr lang="en-US" dirty="0"/>
                  <a:t>. Therefore,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ℂ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is uncountable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639173" y="2779010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125233" y="2779010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7672490" y="2757081"/>
            <a:ext cx="1941534" cy="839244"/>
          </a:xfrm>
          <a:prstGeom prst="rect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Unknown to science</a:t>
            </a:r>
          </a:p>
        </p:txBody>
      </p:sp>
      <p:sp>
        <p:nvSpPr>
          <p:cNvPr id="7" name="Oval 6"/>
          <p:cNvSpPr/>
          <p:nvPr/>
        </p:nvSpPr>
        <p:spPr>
          <a:xfrm>
            <a:off x="4849342" y="2540000"/>
            <a:ext cx="2554514" cy="16110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36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theorems on </a:t>
            </a:r>
            <a:r>
              <a:rPr lang="en-US" dirty="0" err="1"/>
              <a:t>countability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be any </a:t>
                </a:r>
                <a:r>
                  <a:rPr lang="en-US" dirty="0">
                    <a:solidFill>
                      <a:srgbClr val="7030A0"/>
                    </a:solidFill>
                  </a:rPr>
                  <a:t>un</a:t>
                </a:r>
                <a:r>
                  <a:rPr lang="en-US" dirty="0"/>
                  <a:t>countable set. Is there any (infinite)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</a:rPr>
                      <m:t>⊆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that is </a:t>
                </a:r>
                <a:r>
                  <a:rPr lang="en-US" dirty="0">
                    <a:solidFill>
                      <a:srgbClr val="FF33CC"/>
                    </a:solidFill>
                  </a:rPr>
                  <a:t>countable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639173" y="2779010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125233" y="2779010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7672490" y="2757081"/>
            <a:ext cx="1941534" cy="839244"/>
          </a:xfrm>
          <a:prstGeom prst="rect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Unknown to science</a:t>
            </a:r>
          </a:p>
        </p:txBody>
      </p:sp>
    </p:spTree>
    <p:extLst>
      <p:ext uri="{BB962C8B-B14F-4D97-AF65-F5344CB8AC3E}">
        <p14:creationId xmlns:p14="http://schemas.microsoft.com/office/powerpoint/2010/main" val="7535104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theorems on </a:t>
            </a:r>
            <a:r>
              <a:rPr lang="en-US" dirty="0" err="1"/>
              <a:t>countability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be any </a:t>
                </a:r>
                <a:r>
                  <a:rPr lang="en-US" dirty="0">
                    <a:solidFill>
                      <a:srgbClr val="7030A0"/>
                    </a:solidFill>
                  </a:rPr>
                  <a:t>un</a:t>
                </a:r>
                <a:r>
                  <a:rPr lang="en-US" dirty="0"/>
                  <a:t>countable set. Is there any (infinite)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𝐵</m:t>
                    </m:r>
                    <m:r>
                      <a:rPr lang="en-US" i="1">
                        <a:latin typeface="Cambria Math" charset="0"/>
                      </a:rPr>
                      <m:t>⊆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that is </a:t>
                </a:r>
                <a:r>
                  <a:rPr lang="en-US" dirty="0">
                    <a:solidFill>
                      <a:srgbClr val="FF33CC"/>
                    </a:solidFill>
                  </a:rPr>
                  <a:t>countable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Consider: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[0,1]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|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≥1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⊆[0,1]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639173" y="2779010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125233" y="2779010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7672490" y="2757081"/>
            <a:ext cx="1941534" cy="839244"/>
          </a:xfrm>
          <a:prstGeom prst="rect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Unknown to science</a:t>
            </a:r>
          </a:p>
        </p:txBody>
      </p:sp>
      <p:sp>
        <p:nvSpPr>
          <p:cNvPr id="7" name="Oval 6"/>
          <p:cNvSpPr/>
          <p:nvPr/>
        </p:nvSpPr>
        <p:spPr>
          <a:xfrm>
            <a:off x="2322286" y="2438400"/>
            <a:ext cx="2554514" cy="16110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430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theorems on </a:t>
            </a:r>
            <a:r>
              <a:rPr lang="en-US" dirty="0" err="1"/>
              <a:t>countability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be any </a:t>
                </a:r>
                <a:r>
                  <a:rPr lang="en-US" dirty="0">
                    <a:solidFill>
                      <a:srgbClr val="7030A0"/>
                    </a:solidFill>
                  </a:rPr>
                  <a:t>un</a:t>
                </a:r>
                <a:r>
                  <a:rPr lang="en-US" dirty="0"/>
                  <a:t>countable set. Is there any (infinite)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𝐵</m:t>
                    </m:r>
                    <m:r>
                      <a:rPr lang="en-US" i="1">
                        <a:latin typeface="Cambria Math" charset="0"/>
                      </a:rPr>
                      <m:t>⊆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that is </a:t>
                </a:r>
                <a:r>
                  <a:rPr lang="en-US" dirty="0">
                    <a:solidFill>
                      <a:srgbClr val="FF33CC"/>
                    </a:solidFill>
                  </a:rPr>
                  <a:t>countable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Consider: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[0,1]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|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≥1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⊆[0,1]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639173" y="2779010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125233" y="2779010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7672490" y="2757081"/>
            <a:ext cx="1941534" cy="839244"/>
          </a:xfrm>
          <a:prstGeom prst="rect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Unknown to science</a:t>
            </a:r>
          </a:p>
        </p:txBody>
      </p:sp>
      <p:sp>
        <p:nvSpPr>
          <p:cNvPr id="7" name="Oval 6"/>
          <p:cNvSpPr/>
          <p:nvPr/>
        </p:nvSpPr>
        <p:spPr>
          <a:xfrm>
            <a:off x="2322286" y="2438400"/>
            <a:ext cx="2554514" cy="16110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65373" y="4856205"/>
            <a:ext cx="420130" cy="77847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411831" y="5609966"/>
            <a:ext cx="601362" cy="27184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04486" y="5820032"/>
            <a:ext cx="206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All these are positive </a:t>
            </a:r>
            <a:r>
              <a:rPr lang="en-US" dirty="0" err="1">
                <a:solidFill>
                  <a:srgbClr val="7030A0"/>
                </a:solidFill>
              </a:rPr>
              <a:t>rationals</a:t>
            </a:r>
            <a:r>
              <a:rPr lang="en-US" dirty="0">
                <a:solidFill>
                  <a:srgbClr val="7030A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80820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theorems on </a:t>
            </a:r>
            <a:r>
              <a:rPr lang="en-US" dirty="0" err="1"/>
              <a:t>countability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dirty="0"/>
                  <a:t> be the set of </a:t>
                </a:r>
                <a:r>
                  <a:rPr lang="en-US" dirty="0">
                    <a:solidFill>
                      <a:srgbClr val="7030A0"/>
                    </a:solidFill>
                  </a:rPr>
                  <a:t>infinite </a:t>
                </a:r>
                <a:r>
                  <a:rPr lang="en-US" dirty="0" err="1">
                    <a:solidFill>
                      <a:srgbClr val="7030A0"/>
                    </a:solidFill>
                  </a:rPr>
                  <a:t>bitstrings</a:t>
                </a:r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FF33CC"/>
                    </a:solidFill>
                  </a:rPr>
                  <a:t>Is it countable?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537573" y="333055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023633" y="333055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7570890" y="3308624"/>
            <a:ext cx="1941534" cy="839244"/>
          </a:xfrm>
          <a:prstGeom prst="rect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Unknown to science</a:t>
            </a:r>
          </a:p>
        </p:txBody>
      </p:sp>
    </p:spTree>
    <p:extLst>
      <p:ext uri="{BB962C8B-B14F-4D97-AF65-F5344CB8AC3E}">
        <p14:creationId xmlns:p14="http://schemas.microsoft.com/office/powerpoint/2010/main" val="7364542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theorems on </a:t>
            </a:r>
            <a:r>
              <a:rPr lang="en-US" dirty="0" err="1"/>
              <a:t>countability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dirty="0"/>
                  <a:t> be the set of </a:t>
                </a:r>
                <a:r>
                  <a:rPr lang="en-US" dirty="0">
                    <a:solidFill>
                      <a:srgbClr val="7030A0"/>
                    </a:solidFill>
                  </a:rPr>
                  <a:t>infinite </a:t>
                </a:r>
                <a:r>
                  <a:rPr lang="en-US" dirty="0" err="1">
                    <a:solidFill>
                      <a:srgbClr val="7030A0"/>
                    </a:solidFill>
                  </a:rPr>
                  <a:t>bitstrings</a:t>
                </a:r>
                <a:r>
                  <a:rPr lang="en-US" dirty="0"/>
                  <a:t> </a:t>
                </a:r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FF33CC"/>
                    </a:solidFill>
                  </a:rPr>
                  <a:t>Is it countable?</a:t>
                </a:r>
              </a:p>
              <a:p>
                <a:pPr lvl="1"/>
                <a:endParaRPr lang="en-US" dirty="0">
                  <a:solidFill>
                    <a:srgbClr val="FF33CC"/>
                  </a:solidFill>
                </a:endParaRPr>
              </a:p>
              <a:p>
                <a:pPr lvl="1"/>
                <a:endParaRPr lang="en-US" dirty="0">
                  <a:solidFill>
                    <a:srgbClr val="FF33CC"/>
                  </a:solidFill>
                </a:endParaRPr>
              </a:p>
              <a:p>
                <a:pPr lvl="1"/>
                <a:endParaRPr lang="en-US" dirty="0">
                  <a:solidFill>
                    <a:srgbClr val="FF33CC"/>
                  </a:solidFill>
                </a:endParaRPr>
              </a:p>
              <a:p>
                <a:pPr lvl="1"/>
                <a:endParaRPr lang="en-US" dirty="0">
                  <a:solidFill>
                    <a:srgbClr val="FF33CC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Cantor-like proof in next slide!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537573" y="333055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023633" y="333055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7570890" y="3308624"/>
            <a:ext cx="1941534" cy="839244"/>
          </a:xfrm>
          <a:prstGeom prst="rect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Unknown to science</a:t>
            </a:r>
          </a:p>
        </p:txBody>
      </p:sp>
      <p:sp>
        <p:nvSpPr>
          <p:cNvPr id="7" name="Oval 6"/>
          <p:cNvSpPr/>
          <p:nvPr/>
        </p:nvSpPr>
        <p:spPr>
          <a:xfrm>
            <a:off x="4713515" y="2944632"/>
            <a:ext cx="2554514" cy="16110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303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set of infinite bit-strings is uncountable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Assume that the set is countable, then the strings can be enumerated:</a:t>
                </a:r>
              </a:p>
              <a:p>
                <a:pPr marL="0" indent="0" algn="ctr">
                  <a:buNone/>
                </a:pPr>
                <a:r>
                  <a:rPr lang="en-US" dirty="0"/>
                  <a:t>1:  000111010101010</a:t>
                </a:r>
                <a:r>
                  <a:rPr lang="mr-IN" dirty="0"/>
                  <a:t>…</a:t>
                </a: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  2:  0101011110001101</a:t>
                </a:r>
                <a:r>
                  <a:rPr lang="mr-IN" dirty="0"/>
                  <a:t>…</a:t>
                </a:r>
                <a:endParaRPr lang="en-US" dirty="0"/>
              </a:p>
              <a:p>
                <a:pPr marL="0" indent="0" algn="ctr">
                  <a:buNone/>
                </a:pPr>
                <a:r>
                  <a:rPr lang="mr-IN" dirty="0"/>
                  <a:t>…</a:t>
                </a: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n:  010101000011100</a:t>
                </a:r>
                <a:r>
                  <a:rPr lang="mr-IN" dirty="0"/>
                  <a:t>…</a:t>
                </a: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Construct bit-string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dirty="0"/>
                  <a:t> which </a:t>
                </a:r>
                <a:r>
                  <a:rPr lang="en-US" i="1" dirty="0">
                    <a:solidFill>
                      <a:schemeClr val="accent2"/>
                    </a:solidFill>
                  </a:rPr>
                  <a:t>differs from the </a:t>
                </a:r>
                <a:r>
                  <a:rPr lang="en-US" i="1" dirty="0" err="1">
                    <a:solidFill>
                      <a:schemeClr val="accent2"/>
                    </a:solidFill>
                  </a:rPr>
                  <a:t>i</a:t>
                </a:r>
                <a:r>
                  <a:rPr lang="en-US" i="1" baseline="30000" dirty="0" err="1">
                    <a:solidFill>
                      <a:schemeClr val="accent2"/>
                    </a:solidFill>
                  </a:rPr>
                  <a:t>th</a:t>
                </a:r>
                <a:r>
                  <a:rPr lang="en-US" i="1" dirty="0">
                    <a:solidFill>
                      <a:schemeClr val="accent2"/>
                    </a:solidFill>
                  </a:rPr>
                  <a:t> string in the list in the </a:t>
                </a:r>
                <a:r>
                  <a:rPr lang="en-US" i="1" dirty="0" err="1">
                    <a:solidFill>
                      <a:schemeClr val="accent2"/>
                    </a:solidFill>
                  </a:rPr>
                  <a:t>i</a:t>
                </a:r>
                <a:r>
                  <a:rPr lang="en-US" i="1" baseline="30000" dirty="0" err="1">
                    <a:solidFill>
                      <a:schemeClr val="accent2"/>
                    </a:solidFill>
                  </a:rPr>
                  <a:t>th</a:t>
                </a:r>
                <a:r>
                  <a:rPr lang="en-US" i="1" dirty="0">
                    <a:solidFill>
                      <a:schemeClr val="accent2"/>
                    </a:solidFill>
                  </a:rPr>
                  <a:t> digit.</a:t>
                </a:r>
              </a:p>
              <a:p>
                <a:r>
                  <a:rPr lang="en-US" dirty="0"/>
                  <a:t>Since this string is not in the list, we can’t enumerate them all. Contradiction.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6418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theorems on </a:t>
            </a:r>
            <a:r>
              <a:rPr lang="en-US" dirty="0" err="1"/>
              <a:t>countability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…</m:t>
                    </m:r>
                  </m:oMath>
                </a14:m>
                <a:r>
                  <a:rPr lang="en-US" dirty="0"/>
                  <a:t> be an </a:t>
                </a:r>
                <a:r>
                  <a:rPr lang="en-US" b="1" u="sng" dirty="0">
                    <a:solidFill>
                      <a:srgbClr val="C00000"/>
                    </a:solidFill>
                  </a:rPr>
                  <a:t>infinite</a:t>
                </a:r>
                <a:r>
                  <a:rPr lang="en-US" dirty="0"/>
                  <a:t> sequence of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count</a:t>
                </a:r>
                <a:r>
                  <a:rPr lang="en-US" dirty="0"/>
                  <a:t>able sets.</a:t>
                </a:r>
              </a:p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33CC"/>
                        </a:solidFill>
                        <a:latin typeface="Cambria Math" charset="0"/>
                      </a:rPr>
                      <m:t> 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33CC"/>
                        </a:solidFill>
                        <a:latin typeface="Cambria Math" charset="0"/>
                      </a:rPr>
                      <m:t> ×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FF33CC"/>
                        </a:solidFill>
                        <a:latin typeface="Cambria Math" charset="0"/>
                      </a:rPr>
                      <m:t> ×…</m:t>
                    </m:r>
                  </m:oMath>
                </a14:m>
                <a:r>
                  <a:rPr lang="en-US" dirty="0">
                    <a:solidFill>
                      <a:srgbClr val="FF33CC"/>
                    </a:solidFill>
                  </a:rPr>
                  <a:t> </a:t>
                </a:r>
                <a:r>
                  <a:rPr lang="en-US" dirty="0"/>
                  <a:t>countable?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537573" y="333055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023633" y="333055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7570890" y="3308624"/>
            <a:ext cx="1941534" cy="839244"/>
          </a:xfrm>
          <a:prstGeom prst="rect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Unknown to science</a:t>
            </a:r>
          </a:p>
        </p:txBody>
      </p:sp>
    </p:spTree>
    <p:extLst>
      <p:ext uri="{BB962C8B-B14F-4D97-AF65-F5344CB8AC3E}">
        <p14:creationId xmlns:p14="http://schemas.microsoft.com/office/powerpoint/2010/main" val="1475303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bijections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the following functions </a:t>
                </a:r>
                <a:r>
                  <a:rPr lang="en-US" b="1" dirty="0"/>
                  <a:t>bijections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>
                    <a:solidFill>
                      <a:srgbClr val="FF0000"/>
                    </a:solidFill>
                  </a:rPr>
                  <a:t> No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917498" y="157586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2266" y="157586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Oval 5"/>
          <p:cNvSpPr/>
          <p:nvPr/>
        </p:nvSpPr>
        <p:spPr>
          <a:xfrm>
            <a:off x="9061388" y="1368274"/>
            <a:ext cx="2569029" cy="12544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2875829"/>
            <a:ext cx="4572000" cy="304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471886" y="4267200"/>
            <a:ext cx="394038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02800" y="3802743"/>
            <a:ext cx="23295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C000"/>
                </a:solidFill>
              </a:rPr>
              <a:t>Non-injective!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" y="1"/>
                <a:ext cx="33528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rgbClr val="FF0000"/>
                    </a:solidFill>
                  </a:rPr>
                  <a:t>All domains and codomains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, unless otherwise stated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"/>
                <a:ext cx="3352800" cy="1292662"/>
              </a:xfrm>
              <a:prstGeom prst="rect">
                <a:avLst/>
              </a:prstGeom>
              <a:blipFill rotWithShape="0">
                <a:blip r:embed="rId4"/>
                <a:stretch>
                  <a:fillRect l="-3273"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096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theorems on </a:t>
            </a:r>
            <a:r>
              <a:rPr lang="en-US" dirty="0" err="1"/>
              <a:t>countability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…</m:t>
                    </m:r>
                  </m:oMath>
                </a14:m>
                <a:r>
                  <a:rPr lang="en-US" dirty="0"/>
                  <a:t> be an </a:t>
                </a:r>
                <a:r>
                  <a:rPr lang="en-US" b="1" u="sng" dirty="0">
                    <a:solidFill>
                      <a:srgbClr val="C00000"/>
                    </a:solidFill>
                  </a:rPr>
                  <a:t>infinite</a:t>
                </a:r>
                <a:r>
                  <a:rPr lang="en-US" dirty="0"/>
                  <a:t> sequence of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count</a:t>
                </a:r>
                <a:r>
                  <a:rPr lang="en-US" dirty="0"/>
                  <a:t>able sets.</a:t>
                </a:r>
              </a:p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33CC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FF33CC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FF33CC"/>
                        </a:solidFill>
                        <a:latin typeface="Cambria Math" charset="0"/>
                      </a:rPr>
                      <m:t> ×</m:t>
                    </m:r>
                    <m:sSub>
                      <m:sSubPr>
                        <m:ctrlPr>
                          <a:rPr lang="en-US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33CC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FF33CC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FF33CC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FF33CC"/>
                        </a:solidFill>
                        <a:latin typeface="Cambria Math" charset="0"/>
                      </a:rPr>
                      <m:t> × </m:t>
                    </m:r>
                    <m:sSub>
                      <m:sSubPr>
                        <m:ctrlPr>
                          <a:rPr lang="en-US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33CC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FF33CC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FF33CC"/>
                        </a:solidFill>
                        <a:latin typeface="Cambria Math" charset="0"/>
                      </a:rPr>
                      <m:t> ×…</m:t>
                    </m:r>
                  </m:oMath>
                </a14:m>
                <a:r>
                  <a:rPr lang="en-US" dirty="0">
                    <a:solidFill>
                      <a:srgbClr val="FF33CC"/>
                    </a:solidFill>
                  </a:rPr>
                  <a:t> </a:t>
                </a:r>
                <a:r>
                  <a:rPr lang="en-US" dirty="0"/>
                  <a:t>countable?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Cantor-like proof in next slide!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537573" y="333055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023633" y="333055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7570890" y="3308624"/>
            <a:ext cx="1941534" cy="839244"/>
          </a:xfrm>
          <a:prstGeom prst="rect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Unknown to science</a:t>
            </a:r>
          </a:p>
        </p:txBody>
      </p:sp>
      <p:sp>
        <p:nvSpPr>
          <p:cNvPr id="7" name="Oval 6"/>
          <p:cNvSpPr/>
          <p:nvPr/>
        </p:nvSpPr>
        <p:spPr>
          <a:xfrm>
            <a:off x="4713515" y="2944632"/>
            <a:ext cx="2554514" cy="16110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171" y="2303769"/>
            <a:ext cx="1950233" cy="145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69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Set of </a:t>
            </a:r>
            <a:r>
              <a:rPr lang="en-US" b="1" dirty="0"/>
              <a:t>infinite</a:t>
            </a:r>
            <a:r>
              <a:rPr lang="en-US" dirty="0"/>
              <a:t> </a:t>
            </a:r>
            <a:r>
              <a:rPr lang="en-US" dirty="0" err="1"/>
              <a:t>cartesian</a:t>
            </a:r>
            <a:r>
              <a:rPr lang="en-US" dirty="0"/>
              <a:t> product of </a:t>
            </a:r>
            <a:r>
              <a:rPr lang="en-US" b="1" dirty="0"/>
              <a:t>countable sets </a:t>
            </a:r>
            <a:r>
              <a:rPr lang="en-US" dirty="0"/>
              <a:t>is </a:t>
            </a:r>
            <a:r>
              <a:rPr lang="en-US" b="1" dirty="0"/>
              <a:t>uncountable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, …}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Suppose that the set is countable. Then, enumeration: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,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,…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,…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,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mr-IN" dirty="0"/>
                  <a:t>…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6377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Set of </a:t>
            </a:r>
            <a:r>
              <a:rPr lang="en-US" b="1" dirty="0"/>
              <a:t>infinite</a:t>
            </a:r>
            <a:r>
              <a:rPr lang="en-US" dirty="0"/>
              <a:t> </a:t>
            </a:r>
            <a:r>
              <a:rPr lang="en-US" dirty="0" err="1"/>
              <a:t>cartesian</a:t>
            </a:r>
            <a:r>
              <a:rPr lang="en-US" dirty="0"/>
              <a:t> product of </a:t>
            </a:r>
            <a:r>
              <a:rPr lang="en-US" b="1" dirty="0"/>
              <a:t>countable sets </a:t>
            </a:r>
            <a:r>
              <a:rPr lang="en-US" dirty="0"/>
              <a:t>is </a:t>
            </a:r>
            <a:r>
              <a:rPr lang="en-US" b="1" dirty="0"/>
              <a:t>uncountable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Notation: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, …}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Suppose that the set is countable. Then, enumeration: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,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,…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,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,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,…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,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,…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,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mr-IN" dirty="0"/>
                  <a:t>…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Construct infinite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,…)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33CC"/>
                    </a:solidFill>
                  </a:rPr>
                  <a:t> is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FF33CC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different from the element used </a:t>
                </a:r>
                <a:r>
                  <a:rPr lang="en-US" dirty="0">
                    <a:solidFill>
                      <a:srgbClr val="0070C0"/>
                    </a:solidFill>
                  </a:rPr>
                  <a:t>in the </a:t>
                </a:r>
                <a:r>
                  <a:rPr lang="en-US" dirty="0" err="1">
                    <a:solidFill>
                      <a:srgbClr val="0070C0"/>
                    </a:solidFill>
                  </a:rPr>
                  <a:t>i</a:t>
                </a:r>
                <a:r>
                  <a:rPr lang="en-US" baseline="30000" dirty="0" err="1">
                    <a:solidFill>
                      <a:srgbClr val="0070C0"/>
                    </a:solidFill>
                  </a:rPr>
                  <a:t>th</a:t>
                </a:r>
                <a:r>
                  <a:rPr lang="en-US" dirty="0">
                    <a:solidFill>
                      <a:srgbClr val="0070C0"/>
                    </a:solidFill>
                  </a:rPr>
                  <a:t> position </a:t>
                </a:r>
                <a:r>
                  <a:rPr lang="en-US" dirty="0"/>
                  <a:t>of </a:t>
                </a:r>
                <a:r>
                  <a:rPr lang="en-US" dirty="0">
                    <a:solidFill>
                      <a:srgbClr val="00B050"/>
                    </a:solidFill>
                  </a:rPr>
                  <a:t>the </a:t>
                </a:r>
                <a:r>
                  <a:rPr lang="en-US" dirty="0" err="1">
                    <a:solidFill>
                      <a:srgbClr val="00B050"/>
                    </a:solidFill>
                  </a:rPr>
                  <a:t>i</a:t>
                </a:r>
                <a:r>
                  <a:rPr lang="en-US" baseline="30000" dirty="0" err="1">
                    <a:solidFill>
                      <a:srgbClr val="00B050"/>
                    </a:solidFill>
                  </a:rPr>
                  <a:t>th</a:t>
                </a:r>
                <a:r>
                  <a:rPr lang="en-US" baseline="30000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tuple!</a:t>
                </a:r>
              </a:p>
              <a:p>
                <a:r>
                  <a:rPr lang="en-US" dirty="0"/>
                  <a:t>This tuple cannot be in the list, </a:t>
                </a:r>
                <a:r>
                  <a:rPr lang="en-US" dirty="0" err="1"/>
                  <a:t>etc</a:t>
                </a:r>
                <a:r>
                  <a:rPr lang="en-US" dirty="0"/>
                  <a:t> </a:t>
                </a:r>
                <a:r>
                  <a:rPr lang="en-US" dirty="0" err="1"/>
                  <a:t>etc</a:t>
                </a:r>
                <a:r>
                  <a:rPr lang="en-US" dirty="0"/>
                  <a:t> </a:t>
                </a:r>
                <a:r>
                  <a:rPr lang="en-US" dirty="0" err="1"/>
                  <a:t>etc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36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6094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More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Epp</a:t>
            </a:r>
            <a:r>
              <a:rPr lang="en-US" dirty="0"/>
              <a:t>, 7.4</a:t>
            </a:r>
          </a:p>
          <a:p>
            <a:r>
              <a:rPr lang="en-US" dirty="0"/>
              <a:t>Rosen, section 2.5 (Rosen presents Set Theory / </a:t>
            </a:r>
            <a:r>
              <a:rPr lang="en-US" dirty="0" err="1"/>
              <a:t>Countability</a:t>
            </a:r>
            <a:r>
              <a:rPr lang="en-US" dirty="0"/>
              <a:t> </a:t>
            </a:r>
            <a:r>
              <a:rPr lang="en-US" b="1" dirty="0"/>
              <a:t>much </a:t>
            </a:r>
            <a:r>
              <a:rPr lang="en-US" dirty="0"/>
              <a:t>earlier than </a:t>
            </a:r>
            <a:r>
              <a:rPr lang="en-US" dirty="0" err="1"/>
              <a:t>Epp</a:t>
            </a:r>
            <a:r>
              <a:rPr lang="en-US" dirty="0"/>
              <a:t>)</a:t>
            </a:r>
          </a:p>
          <a:p>
            <a:r>
              <a:rPr lang="en-US"/>
              <a:t>If </a:t>
            </a:r>
            <a:r>
              <a:rPr lang="en-US" dirty="0"/>
              <a:t>you’re interested in finding out more about the </a:t>
            </a:r>
            <a:r>
              <a:rPr lang="en-US" b="1" dirty="0">
                <a:solidFill>
                  <a:srgbClr val="7030A0"/>
                </a:solidFill>
              </a:rPr>
              <a:t>different kinds of infinities</a:t>
            </a:r>
            <a:r>
              <a:rPr lang="en-US" dirty="0"/>
              <a:t>, check out these </a:t>
            </a:r>
            <a:r>
              <a:rPr lang="en-US" dirty="0" err="1"/>
              <a:t>VSauce</a:t>
            </a:r>
            <a:r>
              <a:rPr lang="en-US" dirty="0"/>
              <a:t> videos:</a:t>
            </a:r>
          </a:p>
          <a:p>
            <a:pPr lvl="1"/>
            <a:r>
              <a:rPr lang="en-US" dirty="0">
                <a:hlinkClick r:id="rId3"/>
              </a:rPr>
              <a:t>https://www.youtube.com/watch?v=SrU9YDoXE88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https://www.youtube.com/watch?v=s86-Z-CbaHA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31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Refresher on bijections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the following functions </a:t>
                </a:r>
                <a:r>
                  <a:rPr lang="en-US" b="1" dirty="0"/>
                  <a:t>bijections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>
                    <a:solidFill>
                      <a:srgbClr val="FF0000"/>
                    </a:solidFill>
                  </a:rPr>
                  <a:t> 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  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≠0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917498" y="157586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2266" y="157586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" y="1"/>
                <a:ext cx="33528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rgbClr val="FF0000"/>
                    </a:solidFill>
                  </a:rPr>
                  <a:t>All domains and codomains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, unless otherwise stated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"/>
                <a:ext cx="3352800" cy="1292662"/>
              </a:xfrm>
              <a:prstGeom prst="rect">
                <a:avLst/>
              </a:prstGeom>
              <a:blipFill rotWithShape="0">
                <a:blip r:embed="rId3"/>
                <a:stretch>
                  <a:fillRect l="-3273"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52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Refresher on bijections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the following functions </a:t>
                </a:r>
                <a:r>
                  <a:rPr lang="en-US" b="1" dirty="0"/>
                  <a:t>bijections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>
                    <a:solidFill>
                      <a:srgbClr val="FF0000"/>
                    </a:solidFill>
                  </a:rPr>
                  <a:t> 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  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≠0</m:t>
                        </m:r>
                      </m:sup>
                    </m:sSup>
                  </m:oMath>
                </a14:m>
                <a:r>
                  <a:rPr lang="en-US" i="1" dirty="0">
                    <a:solidFill>
                      <a:srgbClr val="FF0000"/>
                    </a:solidFill>
                  </a:rPr>
                  <a:t> </a:t>
                </a:r>
                <a:r>
                  <a:rPr lang="en-US" i="1" dirty="0">
                    <a:solidFill>
                      <a:schemeClr val="accent6"/>
                    </a:solidFill>
                  </a:rPr>
                  <a:t>Yes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917498" y="157586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2266" y="157586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7" name="Oval 6"/>
          <p:cNvSpPr/>
          <p:nvPr/>
        </p:nvSpPr>
        <p:spPr>
          <a:xfrm>
            <a:off x="6656365" y="1368274"/>
            <a:ext cx="2569029" cy="12544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736" y="2544763"/>
            <a:ext cx="2984500" cy="3632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73257" y="6311900"/>
            <a:ext cx="47026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0070C0"/>
                </a:solidFill>
              </a:rPr>
              <a:t>Straight line in coordinate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" y="1"/>
                <a:ext cx="33528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rgbClr val="FF0000"/>
                    </a:solidFill>
                  </a:rPr>
                  <a:t>All domains and codomains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, unless otherwise stated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"/>
                <a:ext cx="3352800" cy="1292662"/>
              </a:xfrm>
              <a:prstGeom prst="rect">
                <a:avLst/>
              </a:prstGeom>
              <a:blipFill rotWithShape="0">
                <a:blip r:embed="rId4"/>
                <a:stretch>
                  <a:fillRect l="-3273"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621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Refresher on bijections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the following functions </a:t>
                </a:r>
                <a:r>
                  <a:rPr lang="en-US" b="1" dirty="0"/>
                  <a:t>bijections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≠0</m:t>
                        </m:r>
                      </m:sup>
                    </m:sSup>
                  </m:oMath>
                </a14:m>
                <a:r>
                  <a:rPr lang="en-US" i="1" dirty="0">
                    <a:solidFill>
                      <a:srgbClr val="00B050"/>
                    </a:solidFill>
                  </a:rPr>
                  <a:t>Yes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⋅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</a:rPr>
                      <m:t>𝑎</m:t>
                    </m:r>
                    <m:r>
                      <a:rPr lang="en-US" b="0" i="1" dirty="0" smtClean="0">
                        <a:latin typeface="Cambria Math" charset="0"/>
                      </a:rPr>
                      <m:t>&gt;0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917498" y="157586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2266" y="157586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7" name="Oval 6"/>
          <p:cNvSpPr/>
          <p:nvPr/>
        </p:nvSpPr>
        <p:spPr>
          <a:xfrm>
            <a:off x="6656365" y="1368274"/>
            <a:ext cx="2569029" cy="12544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" y="1"/>
                <a:ext cx="33528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rgbClr val="FF0000"/>
                    </a:solidFill>
                  </a:rPr>
                  <a:t>All domains and codomains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, unless otherwise stated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"/>
                <a:ext cx="3352800" cy="1292662"/>
              </a:xfrm>
              <a:prstGeom prst="rect">
                <a:avLst/>
              </a:prstGeom>
              <a:blipFill rotWithShape="0">
                <a:blip r:embed="rId3"/>
                <a:stretch>
                  <a:fillRect l="-3273"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4063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Refresher on bijections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0139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Are the following functions </a:t>
                </a:r>
                <a:r>
                  <a:rPr lang="en-US" b="1" dirty="0"/>
                  <a:t>bijections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≠0</m:t>
                        </m:r>
                      </m:sup>
                    </m:sSup>
                  </m:oMath>
                </a14:m>
                <a:r>
                  <a:rPr lang="en-US" i="1" dirty="0">
                    <a:solidFill>
                      <a:srgbClr val="00B050"/>
                    </a:solidFill>
                  </a:rPr>
                  <a:t>Yes</a:t>
                </a:r>
                <a:endParaRPr lang="en-US" i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⋅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i="1" dirty="0">
                        <a:latin typeface="Cambria Math" charset="0"/>
                      </a:rPr>
                      <m:t>𝑎</m:t>
                    </m:r>
                    <m:r>
                      <a:rPr lang="en-US" i="1" dirty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0139"/>
                <a:ext cx="10515600" cy="4351338"/>
              </a:xfrm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917498" y="157586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2266" y="157586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7" name="Oval 6"/>
          <p:cNvSpPr/>
          <p:nvPr/>
        </p:nvSpPr>
        <p:spPr>
          <a:xfrm>
            <a:off x="9061388" y="1368274"/>
            <a:ext cx="2569029" cy="12544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2" b="-6072"/>
          <a:stretch/>
        </p:blipFill>
        <p:spPr>
          <a:xfrm>
            <a:off x="7468521" y="3291840"/>
            <a:ext cx="2781022" cy="2286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888265" y="4274264"/>
            <a:ext cx="1908629" cy="14514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576385" y="4572895"/>
            <a:ext cx="23295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C000"/>
                </a:solidFill>
              </a:rPr>
              <a:t>Non-injective!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" y="1"/>
                <a:ext cx="33528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rgbClr val="FF0000"/>
                    </a:solidFill>
                  </a:rPr>
                  <a:t>All domains and codomains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, unless otherwise stated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"/>
                <a:ext cx="3352800" cy="1292662"/>
              </a:xfrm>
              <a:prstGeom prst="rect">
                <a:avLst/>
              </a:prstGeom>
              <a:blipFill rotWithShape="0">
                <a:blip r:embed="rId4"/>
                <a:stretch>
                  <a:fillRect l="-3273"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168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Refresher on bijections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the following functions </a:t>
                </a:r>
                <a:r>
                  <a:rPr lang="en-US" b="1" dirty="0"/>
                  <a:t>bijections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≠0</m:t>
                        </m:r>
                      </m:sup>
                    </m:sSup>
                  </m:oMath>
                </a14:m>
                <a:r>
                  <a:rPr lang="en-US" i="1" dirty="0">
                    <a:solidFill>
                      <a:srgbClr val="00B050"/>
                    </a:solidFill>
                  </a:rPr>
                  <a:t>Yes</a:t>
                </a:r>
                <a:endParaRPr lang="en-US" i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⋅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</a:rPr>
                      <m:t> </m:t>
                    </m:r>
                    <m:r>
                      <a:rPr lang="en-US" i="1" dirty="0">
                        <a:latin typeface="Cambria Math" charset="0"/>
                      </a:rPr>
                      <m:t>𝑎</m:t>
                    </m:r>
                    <m:r>
                      <a:rPr lang="en-US" i="1" dirty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=4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 −1, 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endParaRPr lang="en-US" b="1" i="1" dirty="0">
                  <a:solidFill>
                    <a:srgbClr val="7030A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917498" y="157586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2266" y="157586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" y="1"/>
                <a:ext cx="33528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rgbClr val="FF0000"/>
                    </a:solidFill>
                  </a:rPr>
                  <a:t>All domains and codomains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, unless otherwise stated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"/>
                <a:ext cx="3352800" cy="1292662"/>
              </a:xfrm>
              <a:prstGeom prst="rect">
                <a:avLst/>
              </a:prstGeom>
              <a:blipFill rotWithShape="0">
                <a:blip r:embed="rId3"/>
                <a:stretch>
                  <a:fillRect l="-3273"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503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Refresher on bijections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the following functions </a:t>
                </a:r>
                <a:r>
                  <a:rPr lang="en-US" b="1" dirty="0"/>
                  <a:t>bijections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≠0</m:t>
                        </m:r>
                      </m:sup>
                    </m:sSup>
                  </m:oMath>
                </a14:m>
                <a:r>
                  <a:rPr lang="en-US" i="1" dirty="0">
                    <a:solidFill>
                      <a:srgbClr val="00B050"/>
                    </a:solidFill>
                  </a:rPr>
                  <a:t>Yes</a:t>
                </a:r>
                <a:endParaRPr lang="en-US" i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⋅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</a:rPr>
                      <m:t> </m:t>
                    </m:r>
                    <m:r>
                      <a:rPr lang="en-US" i="1" dirty="0">
                        <a:latin typeface="Cambria Math" charset="0"/>
                      </a:rPr>
                      <m:t>𝑎</m:t>
                    </m:r>
                    <m:r>
                      <a:rPr lang="en-US" i="1" dirty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=4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 −1, 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/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917498" y="157586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2266" y="157586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Oval 5"/>
          <p:cNvSpPr/>
          <p:nvPr/>
        </p:nvSpPr>
        <p:spPr>
          <a:xfrm>
            <a:off x="9061388" y="1368274"/>
            <a:ext cx="2569029" cy="12544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917498" y="2901426"/>
                <a:ext cx="5080000" cy="3242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rgbClr val="FF0000"/>
                    </a:solidFill>
                  </a:rPr>
                  <a:t>Non-surjective! </a:t>
                </a:r>
                <a:r>
                  <a:rPr lang="en-US" sz="2600" dirty="0">
                    <a:solidFill>
                      <a:schemeClr val="tx1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and solve for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en-US" sz="2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6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4</m:t>
                      </m:r>
                      <m:r>
                        <a:rPr lang="en-US" sz="26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6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– 1 = </m:t>
                      </m:r>
                      <m:r>
                        <a:rPr lang="en-US" sz="26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6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)⇒</m:t>
                      </m:r>
                      <m:r>
                        <a:rPr lang="en-US" sz="26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6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2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2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num>
                        <m:den>
                          <m:r>
                            <a:rPr lang="en-US" sz="2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US" sz="26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  <a:p>
                <a:endParaRPr lang="en-US" sz="2600" dirty="0">
                  <a:solidFill>
                    <a:srgbClr val="FF0000"/>
                  </a:solidFill>
                </a:endParaRPr>
              </a:p>
              <a:p>
                <a:r>
                  <a:rPr lang="en-US" sz="2600" dirty="0">
                    <a:solidFill>
                      <a:srgbClr val="FF0000"/>
                    </a:solidFill>
                  </a:rPr>
                  <a:t>There are infinitely many choices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 for which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∉</m:t>
                    </m:r>
                    <m:r>
                      <a:rPr lang="en-US" sz="26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98" y="2901426"/>
                <a:ext cx="5080000" cy="3242106"/>
              </a:xfrm>
              <a:prstGeom prst="rect">
                <a:avLst/>
              </a:prstGeom>
              <a:blipFill rotWithShape="0">
                <a:blip r:embed="rId3"/>
                <a:stretch>
                  <a:fillRect l="-2161" t="-1504" r="-96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" y="1"/>
                <a:ext cx="33528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rgbClr val="FF0000"/>
                    </a:solidFill>
                  </a:rPr>
                  <a:t>All domains and codomains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, unless otherwise stated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"/>
                <a:ext cx="3352800" cy="1292662"/>
              </a:xfrm>
              <a:prstGeom prst="rect">
                <a:avLst/>
              </a:prstGeom>
              <a:blipFill rotWithShape="0">
                <a:blip r:embed="rId4"/>
                <a:stretch>
                  <a:fillRect l="-3273"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991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Refresher on bijections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the following functions </a:t>
                </a:r>
                <a:r>
                  <a:rPr lang="en-US" b="1" dirty="0"/>
                  <a:t>bijections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≠0</m:t>
                        </m:r>
                      </m:sup>
                    </m:sSup>
                  </m:oMath>
                </a14:m>
                <a:r>
                  <a:rPr lang="en-US" i="1" dirty="0">
                    <a:solidFill>
                      <a:srgbClr val="00B050"/>
                    </a:solidFill>
                  </a:rPr>
                  <a:t>Yes</a:t>
                </a:r>
                <a:endParaRPr lang="en-US" i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⋅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 dirty="0">
                        <a:latin typeface="Cambria Math" charset="0"/>
                      </a:rPr>
                      <m:t>𝑎</m:t>
                    </m:r>
                    <m:r>
                      <a:rPr lang="en-US" i="1" dirty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=4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 −1, 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b="1" i="1" dirty="0">
                    <a:solidFill>
                      <a:srgbClr val="7030A0"/>
                    </a:solidFill>
                  </a:rPr>
                  <a:t>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=4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 −1,  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i="1" dirty="0"/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/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917498" y="157586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2266" y="157586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" y="1"/>
                <a:ext cx="33528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rgbClr val="FF0000"/>
                    </a:solidFill>
                  </a:rPr>
                  <a:t>All domains and codomains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, unless otherwise stated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"/>
                <a:ext cx="3352800" cy="1292662"/>
              </a:xfrm>
              <a:prstGeom prst="rect">
                <a:avLst/>
              </a:prstGeom>
              <a:blipFill rotWithShape="0">
                <a:blip r:embed="rId3"/>
                <a:stretch>
                  <a:fillRect l="-3273"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134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Refresher on bijections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the following functions </a:t>
                </a:r>
                <a:r>
                  <a:rPr lang="en-US" b="1" dirty="0"/>
                  <a:t>bijections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≠0</m:t>
                        </m:r>
                      </m:sup>
                    </m:sSup>
                  </m:oMath>
                </a14:m>
                <a:r>
                  <a:rPr lang="en-US" i="1" dirty="0">
                    <a:solidFill>
                      <a:srgbClr val="00B050"/>
                    </a:solidFill>
                  </a:rPr>
                  <a:t>Yes</a:t>
                </a:r>
                <a:endParaRPr lang="en-US" i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⋅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 dirty="0">
                        <a:latin typeface="Cambria Math" charset="0"/>
                      </a:rPr>
                      <m:t>𝑎</m:t>
                    </m:r>
                    <m:r>
                      <a:rPr lang="en-US" i="1" dirty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=4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 −1, 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=4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 −1,</m:t>
                    </m:r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i="1" dirty="0">
                    <a:solidFill>
                      <a:srgbClr val="00B050"/>
                    </a:solidFill>
                  </a:rPr>
                  <a:t>Yes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/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917498" y="157586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2266" y="157586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Oval 5"/>
          <p:cNvSpPr/>
          <p:nvPr/>
        </p:nvSpPr>
        <p:spPr>
          <a:xfrm>
            <a:off x="6566620" y="1368274"/>
            <a:ext cx="2569029" cy="12544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917498" y="2901426"/>
                <a:ext cx="5080000" cy="4042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rgbClr val="00B050"/>
                    </a:solidFill>
                  </a:rPr>
                  <a:t>Surjective and injective! </a:t>
                </a:r>
                <a:r>
                  <a:rPr lang="en-US" sz="2600" dirty="0">
                    <a:solidFill>
                      <a:schemeClr val="accent2">
                        <a:lumMod val="75000"/>
                      </a:schemeClr>
                    </a:solidFill>
                  </a:rPr>
                  <a:t>Surjective, </a:t>
                </a:r>
                <a:r>
                  <a:rPr lang="en-US" sz="2600" dirty="0">
                    <a:solidFill>
                      <a:srgbClr val="00B050"/>
                    </a:solidFill>
                  </a:rPr>
                  <a:t>since, </a:t>
                </a:r>
                <a:r>
                  <a:rPr lang="en-US" sz="2600" dirty="0"/>
                  <a:t>if we </a:t>
                </a:r>
                <a:r>
                  <a:rPr lang="en-US" sz="2600" dirty="0">
                    <a:solidFill>
                      <a:schemeClr val="tx1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and solve for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en-US" sz="2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6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4</m:t>
                      </m:r>
                      <m:r>
                        <a:rPr lang="en-US" sz="26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6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– 1 = </m:t>
                      </m:r>
                      <m:r>
                        <a:rPr lang="en-US" sz="26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6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)⇒</m:t>
                      </m:r>
                      <m:r>
                        <a:rPr lang="en-US" sz="26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6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2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2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num>
                        <m:den>
                          <m:r>
                            <a:rPr lang="en-US" sz="2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US" sz="26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  <a:p>
                <a:endParaRPr lang="en-US" sz="2600" dirty="0">
                  <a:solidFill>
                    <a:srgbClr val="FF0000"/>
                  </a:solidFill>
                </a:endParaRPr>
              </a:p>
              <a:p>
                <a:r>
                  <a:rPr lang="en-US" sz="2600" dirty="0"/>
                  <a:t>For every real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600" dirty="0"/>
                  <a:t>, there’s always a </a:t>
                </a:r>
                <a:r>
                  <a:rPr lang="en-US" sz="2600" b="1" dirty="0">
                    <a:solidFill>
                      <a:srgbClr val="C00000"/>
                    </a:solidFill>
                  </a:rPr>
                  <a:t>real</a:t>
                </a:r>
                <a:r>
                  <a:rPr lang="en-US" sz="2600" dirty="0">
                    <a:solidFill>
                      <a:srgbClr val="C00000"/>
                    </a:solidFill>
                  </a:rPr>
                  <a:t> </a:t>
                </a:r>
                <a:r>
                  <a:rPr lang="en-US" sz="2600" dirty="0"/>
                  <a:t>solution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𝑛</m:t>
                    </m:r>
                    <m:r>
                      <a:rPr lang="en-US" sz="26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2600" dirty="0"/>
                  <a:t> </a:t>
                </a:r>
                <a:r>
                  <a:rPr lang="en-US" sz="2600" dirty="0">
                    <a:solidFill>
                      <a:srgbClr val="7030A0"/>
                    </a:solidFill>
                  </a:rPr>
                  <a:t>Injective</a:t>
                </a:r>
                <a:r>
                  <a:rPr lang="en-US" sz="2600" dirty="0"/>
                  <a:t>, since it’s of the form of (2) with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𝑎</m:t>
                    </m:r>
                    <m:r>
                      <a:rPr lang="en-US" sz="2600" b="0" i="1" smtClean="0">
                        <a:latin typeface="Cambria Math" charset="0"/>
                      </a:rPr>
                      <m:t>≠0</m:t>
                    </m:r>
                  </m:oMath>
                </a14:m>
                <a:r>
                  <a:rPr lang="en-US" sz="2600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98" y="2901426"/>
                <a:ext cx="5080000" cy="4042325"/>
              </a:xfrm>
              <a:prstGeom prst="rect">
                <a:avLst/>
              </a:prstGeom>
              <a:blipFill rotWithShape="0">
                <a:blip r:embed="rId3"/>
                <a:stretch>
                  <a:fillRect l="-2161" t="-1207" r="-3481" b="-3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" y="1"/>
                <a:ext cx="33528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rgbClr val="FF0000"/>
                    </a:solidFill>
                  </a:rPr>
                  <a:t>All domains and codomains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, unless otherwise stated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"/>
                <a:ext cx="3352800" cy="1292662"/>
              </a:xfrm>
              <a:prstGeom prst="rect">
                <a:avLst/>
              </a:prstGeom>
              <a:blipFill rotWithShape="0">
                <a:blip r:embed="rId4"/>
                <a:stretch>
                  <a:fillRect l="-3273"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161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toddlers want to compare their marbles to see who has more.</a:t>
            </a:r>
          </a:p>
          <a:p>
            <a:r>
              <a:rPr lang="en-US" dirty="0"/>
              <a:t>They cannot count yet.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22" y="3064475"/>
            <a:ext cx="3380985" cy="2990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561" y="3242838"/>
            <a:ext cx="3566984" cy="28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19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Countable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400" b="1" dirty="0"/>
                  <a:t>Definition: </a:t>
                </a:r>
                <a:r>
                  <a:rPr lang="en-US" sz="3400" dirty="0"/>
                  <a:t>A set </a:t>
                </a:r>
                <a14:m>
                  <m:oMath xmlns:m="http://schemas.openxmlformats.org/officeDocument/2006/math">
                    <m:r>
                      <a:rPr lang="en-US" sz="3400" i="1" dirty="0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3400" dirty="0"/>
                  <a:t> is said to be </a:t>
                </a:r>
                <a:r>
                  <a:rPr lang="en-US" sz="3400" b="1" dirty="0">
                    <a:solidFill>
                      <a:srgbClr val="0070C0"/>
                    </a:solidFill>
                  </a:rPr>
                  <a:t>countable</a:t>
                </a:r>
                <a:r>
                  <a:rPr lang="en-US" sz="3400" dirty="0">
                    <a:solidFill>
                      <a:srgbClr val="0070C0"/>
                    </a:solidFill>
                  </a:rPr>
                  <a:t> </a:t>
                </a:r>
                <a:r>
                  <a:rPr lang="en-US" sz="3400" dirty="0"/>
                  <a:t>if </a:t>
                </a:r>
                <a:r>
                  <a:rPr lang="en-US" sz="3400" b="1" dirty="0">
                    <a:solidFill>
                      <a:srgbClr val="C00000"/>
                    </a:solidFill>
                  </a:rPr>
                  <a:t>there exists a bijection </a:t>
                </a:r>
                <a:r>
                  <a:rPr lang="en-US" sz="3400" b="1" dirty="0">
                    <a:solidFill>
                      <a:srgbClr val="7030A0"/>
                    </a:solidFill>
                  </a:rPr>
                  <a:t>from </a:t>
                </a:r>
                <a:r>
                  <a:rPr lang="en-US" sz="3400" b="1" u="sng" dirty="0">
                    <a:solidFill>
                      <a:srgbClr val="7030A0"/>
                    </a:solidFill>
                  </a:rPr>
                  <a:t>a subset </a:t>
                </a:r>
                <a:r>
                  <a:rPr lang="en-US" sz="3400" b="1" dirty="0">
                    <a:solidFill>
                      <a:srgbClr val="7030A0"/>
                    </a:solidFill>
                  </a:rPr>
                  <a:t>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34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sz="34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</m:t>
                        </m:r>
                        <m:r>
                          <a:rPr lang="en-US" sz="340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3400" b="1" dirty="0">
                    <a:solidFill>
                      <a:srgbClr val="7030A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340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3400" b="1" dirty="0">
                    <a:solidFill>
                      <a:srgbClr val="7030A0"/>
                    </a:solidFill>
                  </a:rPr>
                  <a:t>.</a:t>
                </a:r>
              </a:p>
              <a:p>
                <a:pPr lvl="1"/>
                <a:r>
                  <a:rPr lang="en-US" sz="2800" dirty="0"/>
                  <a:t>Sometimes, this bijection is called an</a:t>
                </a:r>
                <a:r>
                  <a:rPr lang="en-US" sz="28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2800" b="1" dirty="0">
                    <a:solidFill>
                      <a:srgbClr val="FF33CC"/>
                    </a:solidFill>
                  </a:rPr>
                  <a:t>enumeration</a:t>
                </a:r>
                <a:r>
                  <a:rPr lang="en-US" sz="2800" b="1" dirty="0"/>
                  <a:t>.</a:t>
                </a:r>
              </a:p>
              <a:p>
                <a:pPr lvl="1"/>
                <a:r>
                  <a:rPr lang="en-US" sz="2800" dirty="0"/>
                  <a:t>Alternatively, yet still rigorously: </a:t>
                </a:r>
                <a:r>
                  <a:rPr lang="en-US" sz="2800" b="1" dirty="0">
                    <a:solidFill>
                      <a:srgbClr val="FFC000"/>
                    </a:solidFill>
                  </a:rPr>
                  <a:t>If we can form some sequence out of its elements</a:t>
                </a:r>
                <a:r>
                  <a:rPr lang="en-US" sz="2800" dirty="0"/>
                  <a:t> (or, if we can</a:t>
                </a:r>
                <a:r>
                  <a:rPr lang="en-US" sz="2800" dirty="0">
                    <a:solidFill>
                      <a:srgbClr val="FFC000"/>
                    </a:solidFill>
                  </a:rPr>
                  <a:t> </a:t>
                </a:r>
                <a:r>
                  <a:rPr lang="en-US" sz="2800" b="1" dirty="0">
                    <a:solidFill>
                      <a:srgbClr val="FFC000"/>
                    </a:solidFill>
                  </a:rPr>
                  <a:t>enumerate </a:t>
                </a:r>
                <a:r>
                  <a:rPr lang="en-US" sz="2800" dirty="0"/>
                  <a:t>its elements)</a:t>
                </a:r>
              </a:p>
              <a:p>
                <a:pPr lvl="1"/>
                <a:r>
                  <a:rPr lang="en-US" sz="2800" dirty="0"/>
                  <a:t>Equivalently, blending in Physics: If every one of its elements can be reached in </a:t>
                </a:r>
                <a:r>
                  <a:rPr lang="en-US" sz="2800" b="1" dirty="0">
                    <a:solidFill>
                      <a:schemeClr val="accent6">
                        <a:lumMod val="75000"/>
                      </a:schemeClr>
                    </a:solidFill>
                  </a:rPr>
                  <a:t>finite time. </a:t>
                </a:r>
              </a:p>
              <a:p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49" t="-3081" r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749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Finite sets and </a:t>
            </a:r>
            <a:r>
              <a:rPr lang="en-US" dirty="0" err="1"/>
              <a:t>countability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Every finite set is countable. </a:t>
            </a:r>
          </a:p>
        </p:txBody>
      </p:sp>
    </p:spTree>
    <p:extLst>
      <p:ext uri="{BB962C8B-B14F-4D97-AF65-F5344CB8AC3E}">
        <p14:creationId xmlns:p14="http://schemas.microsoft.com/office/powerpoint/2010/main" val="1354566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Finite sets and </a:t>
            </a:r>
            <a:r>
              <a:rPr lang="en-US" dirty="0" err="1"/>
              <a:t>countability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Every finite set is countable. </a:t>
            </a:r>
          </a:p>
          <a:p>
            <a:pPr lvl="1"/>
            <a:r>
              <a:rPr lang="en-US" b="1" i="1" dirty="0">
                <a:solidFill>
                  <a:srgbClr val="7030A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839472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Finite sets and </a:t>
            </a:r>
            <a:r>
              <a:rPr lang="en-US" dirty="0" err="1"/>
              <a:t>countability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Every finite set is countable. </a:t>
                </a:r>
              </a:p>
              <a:p>
                <a:pPr lvl="1"/>
                <a:r>
                  <a:rPr lang="en-US" sz="2800" b="1" i="1" dirty="0">
                    <a:solidFill>
                      <a:srgbClr val="7030A0"/>
                    </a:solidFill>
                  </a:rPr>
                  <a:t>Why?</a:t>
                </a:r>
              </a:p>
              <a:p>
                <a:pPr lvl="1"/>
                <a:r>
                  <a:rPr lang="en-US" sz="2800" dirty="0"/>
                  <a:t>Suppose that </a:t>
                </a:r>
                <a:r>
                  <a:rPr lang="en-US" sz="2800" i="1" dirty="0"/>
                  <a:t>S</a:t>
                </a:r>
                <a:r>
                  <a:rPr lang="en-US" sz="2800" dirty="0"/>
                  <a:t> is a finite set. Since it’s finite, it contains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800" dirty="0"/>
                  <a:t> elements,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𝑛</m:t>
                    </m:r>
                    <m:r>
                      <a:rPr lang="en-US" sz="2800" b="0" i="1" smtClean="0">
                        <a:latin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r>
                  <a:rPr lang="en-US" sz="2800" dirty="0"/>
                  <a:t> This means that </a:t>
                </a:r>
                <a:r>
                  <a:rPr lang="en-US" sz="2800" i="1" dirty="0"/>
                  <a:t>S </a:t>
                </a:r>
                <a:r>
                  <a:rPr lang="en-US" sz="2800" dirty="0"/>
                  <a:t>can be 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enumerated,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/>
                  <a:t>like so:</a:t>
                </a:r>
              </a:p>
              <a:p>
                <a:pPr lvl="1" algn="ctr"/>
                <a:endParaRPr lang="en-US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 </m:t>
                      </m:r>
                      <m:r>
                        <m:rPr>
                          <m:lit/>
                        </m:rPr>
                        <a:rPr lang="en-US" sz="2800" b="0" i="1" smtClean="0">
                          <a:latin typeface="Cambria Math" charset="0"/>
                        </a:rPr>
                        <m:t>{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,…,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  <a:p>
                <a:pPr marL="457200" lvl="1" indent="0" algn="ctr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sz="2800" dirty="0"/>
                  <a:t>But this means that there exists a bijection from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800" b="0" i="1" smtClean="0">
                        <a:latin typeface="Cambria Math" charset="0"/>
                      </a:rPr>
                      <m:t>{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1, 2, …,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800" b="0" i="1" smtClean="0">
                        <a:latin typeface="Cambria Math" charset="0"/>
                      </a:rPr>
                      <m:t> }</m:t>
                    </m:r>
                  </m:oMath>
                </a14:m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800" dirty="0"/>
                  <a:t>, where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800" i="1">
                        <a:latin typeface="Cambria Math" charset="0"/>
                      </a:rPr>
                      <m:t>{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charset="0"/>
                      </a:rPr>
                      <m:t>1, 2, …, 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800" i="1">
                        <a:latin typeface="Cambria Math" charset="0"/>
                      </a:rPr>
                      <m:t> }</m:t>
                    </m:r>
                    <m:r>
                      <a:rPr lang="en-US" sz="2800" b="0" i="1" smtClean="0">
                        <a:latin typeface="Cambria Math" charset="0"/>
                      </a:rPr>
                      <m:t>⊆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sz="2800" dirty="0"/>
                  <a:t>!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33" t="-2941" b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751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Infinite sets and </a:t>
            </a:r>
            <a:r>
              <a:rPr lang="en-US" dirty="0" err="1"/>
              <a:t>countability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Since all finite sets are countable, might as well limit ourselves to the exploration of </a:t>
                </a:r>
                <a:r>
                  <a:rPr lang="en-US" b="1" dirty="0"/>
                  <a:t>infinite sets</a:t>
                </a:r>
                <a:r>
                  <a:rPr lang="en-US" dirty="0"/>
                  <a:t> that might also be </a:t>
                </a:r>
                <a:r>
                  <a:rPr lang="en-US" b="1" dirty="0"/>
                  <a:t>countable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We call those </a:t>
                </a:r>
                <a:r>
                  <a:rPr lang="en-US" dirty="0">
                    <a:solidFill>
                      <a:srgbClr val="FF0000"/>
                    </a:solidFill>
                  </a:rPr>
                  <a:t>“countably infinite” </a:t>
                </a:r>
                <a:r>
                  <a:rPr lang="en-US" dirty="0"/>
                  <a:t>sets.</a:t>
                </a:r>
              </a:p>
              <a:p>
                <a:r>
                  <a:rPr lang="en-US" dirty="0"/>
                  <a:t>Let such a set be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. Then, to prove that it’s countable, </a:t>
                </a:r>
                <a:r>
                  <a:rPr lang="en-US" dirty="0">
                    <a:solidFill>
                      <a:schemeClr val="accent6"/>
                    </a:solidFill>
                  </a:rPr>
                  <a:t>we need to find some bijection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53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Infinite sets and </a:t>
            </a:r>
            <a:r>
              <a:rPr lang="en-US" dirty="0" err="1"/>
              <a:t>countability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Since all finite sets are countable, might as well limit ourselves to the exploration of </a:t>
                </a:r>
                <a:r>
                  <a:rPr lang="en-US" b="1" dirty="0"/>
                  <a:t>infinite sets</a:t>
                </a:r>
                <a:r>
                  <a:rPr lang="en-US" dirty="0"/>
                  <a:t> that might also be </a:t>
                </a:r>
                <a:r>
                  <a:rPr lang="en-US" b="1" dirty="0"/>
                  <a:t>countable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We call those </a:t>
                </a:r>
                <a:r>
                  <a:rPr lang="en-US" dirty="0">
                    <a:solidFill>
                      <a:srgbClr val="FF0000"/>
                    </a:solidFill>
                  </a:rPr>
                  <a:t>“countably infinite” </a:t>
                </a:r>
                <a:r>
                  <a:rPr lang="en-US" dirty="0"/>
                  <a:t>sets.</a:t>
                </a:r>
              </a:p>
              <a:p>
                <a:r>
                  <a:rPr lang="en-US" dirty="0"/>
                  <a:t>Let such a set be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. Then, to prove that it’s countable, </a:t>
                </a:r>
                <a:r>
                  <a:rPr lang="en-US" dirty="0">
                    <a:solidFill>
                      <a:schemeClr val="accent6"/>
                    </a:solidFill>
                  </a:rPr>
                  <a:t>we need to find some bijection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.</a:t>
                </a:r>
                <a:endParaRPr lang="en-US" dirty="0"/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≥1</m:t>
                        </m:r>
                      </m:sup>
                    </m:sSup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↦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such that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𝑏</m:t>
                    </m:r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   a bijection?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862988" y="5757341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57756" y="5757341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04215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Infinite sets and </a:t>
            </a:r>
            <a:r>
              <a:rPr lang="en-US" dirty="0" err="1"/>
              <a:t>countability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Since all finite sets are countable, might as well limit ourselves to the exploration of </a:t>
                </a:r>
                <a:r>
                  <a:rPr lang="en-US" b="1" dirty="0"/>
                  <a:t>infinite sets</a:t>
                </a:r>
                <a:r>
                  <a:rPr lang="en-US" dirty="0"/>
                  <a:t> that might also be </a:t>
                </a:r>
                <a:r>
                  <a:rPr lang="en-US" b="1" dirty="0"/>
                  <a:t>countable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We call those </a:t>
                </a:r>
                <a:r>
                  <a:rPr lang="en-US" dirty="0">
                    <a:solidFill>
                      <a:srgbClr val="FF0000"/>
                    </a:solidFill>
                  </a:rPr>
                  <a:t>“countably infinite” </a:t>
                </a:r>
                <a:r>
                  <a:rPr lang="en-US" dirty="0"/>
                  <a:t>sets.</a:t>
                </a:r>
              </a:p>
              <a:p>
                <a:r>
                  <a:rPr lang="en-US" dirty="0"/>
                  <a:t>Let such a set be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. Then, to prove that it’s countable, </a:t>
                </a:r>
                <a:r>
                  <a:rPr lang="en-US" dirty="0">
                    <a:solidFill>
                      <a:schemeClr val="accent6"/>
                    </a:solidFill>
                  </a:rPr>
                  <a:t>we need to find some bijection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.</a:t>
                </a:r>
                <a:endParaRPr lang="en-US" dirty="0"/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≥1</m:t>
                        </m:r>
                      </m:sup>
                    </m:sSup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↦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such that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𝑏</m:t>
                    </m:r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   a bijection?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862988" y="5757341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57756" y="5757341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Oval 5"/>
          <p:cNvSpPr/>
          <p:nvPr/>
        </p:nvSpPr>
        <p:spPr>
          <a:xfrm>
            <a:off x="3309257" y="5500914"/>
            <a:ext cx="2946400" cy="135708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83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Infinite sets and </a:t>
            </a:r>
            <a:r>
              <a:rPr lang="en-US" dirty="0" err="1"/>
              <a:t>countability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Since all finite sets are countable, might as well limit ourselves to the exploration of </a:t>
                </a:r>
                <a:r>
                  <a:rPr lang="en-US" b="1" dirty="0"/>
                  <a:t>infinite sets</a:t>
                </a:r>
                <a:r>
                  <a:rPr lang="en-US" dirty="0"/>
                  <a:t> that might also be </a:t>
                </a:r>
                <a:r>
                  <a:rPr lang="en-US" b="1" dirty="0"/>
                  <a:t>countable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We call those </a:t>
                </a:r>
                <a:r>
                  <a:rPr lang="en-US" dirty="0">
                    <a:solidFill>
                      <a:srgbClr val="FF0000"/>
                    </a:solidFill>
                  </a:rPr>
                  <a:t>“countably infinite” </a:t>
                </a:r>
                <a:r>
                  <a:rPr lang="en-US" dirty="0"/>
                  <a:t>sets.</a:t>
                </a:r>
              </a:p>
              <a:p>
                <a:r>
                  <a:rPr lang="en-US" dirty="0"/>
                  <a:t>Let such a set be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. Then, to prove that it’s countable, </a:t>
                </a:r>
                <a:r>
                  <a:rPr lang="en-US" dirty="0">
                    <a:solidFill>
                      <a:schemeClr val="accent6"/>
                    </a:solidFill>
                  </a:rPr>
                  <a:t>we need to find some bijection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.</a:t>
                </a:r>
                <a:endParaRPr lang="en-US" dirty="0"/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≥1</m:t>
                        </m:r>
                      </m:sup>
                    </m:sSup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↦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such that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𝑏</m:t>
                    </m:r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   a bijection?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862988" y="5757341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57756" y="5757341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Oval 5"/>
          <p:cNvSpPr/>
          <p:nvPr/>
        </p:nvSpPr>
        <p:spPr>
          <a:xfrm>
            <a:off x="3309257" y="5500914"/>
            <a:ext cx="2946400" cy="135708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483395" y="4122876"/>
                <a:ext cx="3612984" cy="1861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solidFill>
                      <a:srgbClr val="C00000"/>
                    </a:solidFill>
                  </a:rPr>
                  <a:t>Conclusion: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44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44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sz="36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sz="3600" b="1" dirty="0">
                    <a:solidFill>
                      <a:srgbClr val="C00000"/>
                    </a:solidFill>
                  </a:rPr>
                  <a:t> is countably infinite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395" y="4122876"/>
                <a:ext cx="3612984" cy="1861856"/>
              </a:xfrm>
              <a:prstGeom prst="rect">
                <a:avLst/>
              </a:prstGeom>
              <a:blipFill rotWithShape="0">
                <a:blip r:embed="rId3"/>
                <a:stretch>
                  <a:fillRect l="-5236" b="-11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0977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 err="1"/>
                  <a:t>Countability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countable? (recall,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0∈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74303" y="240454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9071" y="240454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47821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 err="1"/>
                  <a:t>Countability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0"/>
                <a:ext cx="10515600" cy="499291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countable? (recall,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0∈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)</a:t>
                </a:r>
              </a:p>
              <a:p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Through the bijection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charset="0"/>
                      </a:rPr>
                      <m:t>1</m:t>
                    </m:r>
                    <m:r>
                      <a:rPr lang="en-US" b="0" i="0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like so: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b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ℕ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≥1</m:t>
                          </m:r>
                        </m:sup>
                      </m:sSup>
                      <m:r>
                        <a:rPr lang="en-US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:1, </m:t>
                      </m:r>
                      <m:r>
                        <a:rPr lang="en-US" b="0" i="1" dirty="0" smtClean="0">
                          <a:latin typeface="Cambria Math" charset="0"/>
                        </a:rPr>
                        <m:t>2</m:t>
                      </m:r>
                      <m:r>
                        <a:rPr lang="en-US" i="1" dirty="0" smtClean="0">
                          <a:latin typeface="Cambria Math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charset="0"/>
                        </a:rPr>
                        <m:t>3</m:t>
                      </m:r>
                      <m:r>
                        <a:rPr lang="en-US" i="1" dirty="0" smtClean="0">
                          <a:latin typeface="Cambria Math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charset="0"/>
                        </a:rPr>
                        <m:t>4</m:t>
                      </m:r>
                      <m:r>
                        <a:rPr lang="en-US" i="1" dirty="0" smtClean="0">
                          <a:latin typeface="Cambria Math" charset="0"/>
                        </a:rPr>
                        <m:t>, , </m:t>
                      </m:r>
                      <m:r>
                        <a:rPr lang="mr-IN" i="1" dirty="0" smtClean="0">
                          <a:latin typeface="Cambria Math" charset="0"/>
                        </a:rPr>
                        <m:t>…</m:t>
                      </m:r>
                      <m:r>
                        <a:rPr lang="en-US" b="0" i="1" dirty="0" smtClean="0">
                          <a:latin typeface="Cambria Math" charset="0"/>
                        </a:rPr>
                        <m:t>,</m:t>
                      </m:r>
                      <m:r>
                        <a:rPr lang="en-US" i="1" dirty="0" smtClean="0">
                          <a:latin typeface="Cambria Math" charset="0"/>
                        </a:rPr>
                        <m:t>56, </m:t>
                      </m:r>
                      <m:r>
                        <a:rPr lang="mr-IN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ℕ</m:t>
                          </m:r>
                        </m:e>
                        <m:sup>
                          <m:r>
                            <m:rPr>
                              <m:lit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sup>
                      </m:sSup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: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0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3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mr-IN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 5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5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r>
                        <a:rPr lang="mr-IN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0"/>
                <a:ext cx="10515600" cy="4992913"/>
              </a:xfrm>
              <a:blipFill rotWithShape="0">
                <a:blip r:embed="rId3"/>
                <a:stretch>
                  <a:fillRect l="-928" t="-2442" b="-6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732360" y="2041684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227128" y="2041684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8" name="Oval 7"/>
          <p:cNvSpPr/>
          <p:nvPr/>
        </p:nvSpPr>
        <p:spPr>
          <a:xfrm>
            <a:off x="3206965" y="1857829"/>
            <a:ext cx="2816117" cy="128202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056566" y="4947916"/>
            <a:ext cx="362857" cy="36285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366984" y="4947335"/>
            <a:ext cx="362857" cy="36285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22928" y="4932969"/>
            <a:ext cx="362857" cy="36285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018205" y="4932969"/>
            <a:ext cx="362857" cy="36285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65256" y="4919184"/>
            <a:ext cx="524895" cy="37664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7" idx="4"/>
          </p:cNvCxnSpPr>
          <p:nvPr/>
        </p:nvCxnSpPr>
        <p:spPr>
          <a:xfrm flipH="1">
            <a:off x="5205557" y="5310773"/>
            <a:ext cx="32438" cy="517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505433" y="5295826"/>
            <a:ext cx="22504" cy="479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4"/>
          </p:cNvCxnSpPr>
          <p:nvPr/>
        </p:nvCxnSpPr>
        <p:spPr>
          <a:xfrm flipH="1">
            <a:off x="5795375" y="5295826"/>
            <a:ext cx="108982" cy="479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150927" y="5295826"/>
            <a:ext cx="53583" cy="479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972021" y="5248579"/>
            <a:ext cx="74664" cy="526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046585" y="5366790"/>
                <a:ext cx="40362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585" y="5366790"/>
                <a:ext cx="403629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7576" r="-454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274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toddlers want to compare their marbles to see who has more.</a:t>
            </a:r>
          </a:p>
          <a:p>
            <a:r>
              <a:rPr lang="en-US" dirty="0"/>
              <a:t>They cannot count yet.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22" y="3064475"/>
            <a:ext cx="3380985" cy="2990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561" y="3242838"/>
            <a:ext cx="3566984" cy="28119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2295" y="2669059"/>
            <a:ext cx="27926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How do they find out who has more?</a:t>
            </a:r>
          </a:p>
        </p:txBody>
      </p:sp>
    </p:spTree>
    <p:extLst>
      <p:ext uri="{BB962C8B-B14F-4D97-AF65-F5344CB8AC3E}">
        <p14:creationId xmlns:p14="http://schemas.microsoft.com/office/powerpoint/2010/main" val="544247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Countability of other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A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Is the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∧(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≥17)}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countable?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633506" y="2548311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128274" y="2548311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72949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Countability of other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A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Is the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∧(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≥17)}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countable?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Through the bijection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charset="0"/>
                      </a:rPr>
                      <m:t>+16</m:t>
                    </m:r>
                    <m:r>
                      <a:rPr lang="en-US" dirty="0">
                        <a:solidFill>
                          <a:srgbClr val="7030A0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like so: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b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ℕ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≥1</m:t>
                          </m:r>
                        </m:sup>
                      </m:sSup>
                      <m:r>
                        <a:rPr lang="en-US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:</m:t>
                      </m:r>
                      <m:r>
                        <a:rPr lang="en-US" b="0" i="1" dirty="0" smtClean="0">
                          <a:latin typeface="Cambria Math" charset="0"/>
                        </a:rPr>
                        <m:t>1</m:t>
                      </m:r>
                      <m:r>
                        <a:rPr lang="en-US" i="1" dirty="0">
                          <a:latin typeface="Cambria Math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charset="0"/>
                        </a:rPr>
                        <m:t>2</m:t>
                      </m:r>
                      <m:r>
                        <a:rPr lang="en-US" i="1" dirty="0">
                          <a:latin typeface="Cambria Math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charset="0"/>
                        </a:rPr>
                        <m:t>3</m:t>
                      </m:r>
                      <m:r>
                        <a:rPr lang="en-US" i="1" dirty="0">
                          <a:latin typeface="Cambria Math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charset="0"/>
                        </a:rPr>
                        <m:t>4</m:t>
                      </m:r>
                      <m:r>
                        <a:rPr lang="en-US" i="1" dirty="0">
                          <a:latin typeface="Cambria Math" charset="0"/>
                        </a:rPr>
                        <m:t>, </m:t>
                      </m:r>
                      <m:r>
                        <a:rPr lang="mr-IN" i="1" dirty="0">
                          <a:latin typeface="Cambria Math" charset="0"/>
                        </a:rPr>
                        <m:t>…</m:t>
                      </m:r>
                      <m:r>
                        <a:rPr lang="en-US" i="1" dirty="0">
                          <a:latin typeface="Cambria Math" charset="0"/>
                        </a:rPr>
                        <m:t>, 56, </m:t>
                      </m:r>
                      <m:r>
                        <a:rPr lang="mr-IN" i="1" dirty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ℕ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</m:t>
                          </m:r>
                          <m:r>
                            <a:rPr lang="en-US" b="0" i="1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17</m:t>
                          </m:r>
                        </m:sup>
                      </m:sSup>
                      <m:r>
                        <a:rPr lang="en-US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:</m:t>
                      </m:r>
                      <m:r>
                        <a:rPr lang="en-US" i="1" dirty="0">
                          <a:latin typeface="Cambria Math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charset="0"/>
                        </a:rPr>
                        <m:t>7</m:t>
                      </m:r>
                      <m:r>
                        <a:rPr lang="en-US" i="1" dirty="0">
                          <a:latin typeface="Cambria Math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charset="0"/>
                        </a:rPr>
                        <m:t>18</m:t>
                      </m:r>
                      <m:r>
                        <a:rPr lang="en-US" i="1" dirty="0">
                          <a:latin typeface="Cambria Math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charset="0"/>
                        </a:rPr>
                        <m:t>19</m:t>
                      </m:r>
                      <m:r>
                        <a:rPr lang="en-US" i="1" dirty="0">
                          <a:latin typeface="Cambria Math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charset="0"/>
                        </a:rPr>
                        <m:t>20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mr-IN" i="1" dirty="0">
                          <a:latin typeface="Cambria Math" charset="0"/>
                        </a:rPr>
                        <m:t>…</m:t>
                      </m:r>
                      <m:r>
                        <a:rPr lang="en-US" i="1" dirty="0">
                          <a:latin typeface="Cambria Math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charset="0"/>
                        </a:rPr>
                        <m:t>72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mr-IN" i="1" dirty="0">
                          <a:latin typeface="Cambria Math" charset="0"/>
                        </a:rPr>
                        <m:t>…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28" t="-3501" b="-12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644256" y="2548311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128274" y="2548311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7" name="Oval 6"/>
          <p:cNvSpPr/>
          <p:nvPr/>
        </p:nvSpPr>
        <p:spPr>
          <a:xfrm>
            <a:off x="3206964" y="2326923"/>
            <a:ext cx="2816117" cy="128202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34858" y="4888186"/>
            <a:ext cx="362857" cy="36285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408098" y="4915693"/>
            <a:ext cx="362857" cy="36285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34620" y="4907201"/>
            <a:ext cx="362857" cy="36285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035661" y="4941206"/>
            <a:ext cx="362857" cy="36285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52583" y="4907200"/>
            <a:ext cx="362857" cy="36285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8" idx="4"/>
          </p:cNvCxnSpPr>
          <p:nvPr/>
        </p:nvCxnSpPr>
        <p:spPr>
          <a:xfrm flipH="1">
            <a:off x="5105339" y="5251043"/>
            <a:ext cx="210948" cy="485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4"/>
          </p:cNvCxnSpPr>
          <p:nvPr/>
        </p:nvCxnSpPr>
        <p:spPr>
          <a:xfrm flipH="1">
            <a:off x="5568414" y="5278550"/>
            <a:ext cx="21113" cy="49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4"/>
          </p:cNvCxnSpPr>
          <p:nvPr/>
        </p:nvCxnSpPr>
        <p:spPr>
          <a:xfrm>
            <a:off x="5916049" y="5270058"/>
            <a:ext cx="36523" cy="481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5"/>
          </p:cNvCxnSpPr>
          <p:nvPr/>
        </p:nvCxnSpPr>
        <p:spPr>
          <a:xfrm>
            <a:off x="6345379" y="5250924"/>
            <a:ext cx="140605" cy="466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5"/>
          </p:cNvCxnSpPr>
          <p:nvPr/>
        </p:nvCxnSpPr>
        <p:spPr>
          <a:xfrm>
            <a:off x="7162301" y="5216918"/>
            <a:ext cx="251753" cy="46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563198" y="5216918"/>
                <a:ext cx="400489" cy="4671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198" y="5216918"/>
                <a:ext cx="400489" cy="467190"/>
              </a:xfrm>
              <a:prstGeom prst="rect">
                <a:avLst/>
              </a:prstGeom>
              <a:blipFill rotWithShape="0">
                <a:blip r:embed="rId4"/>
                <a:stretch>
                  <a:fillRect l="-9231" r="-461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2523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Countability of other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A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Is the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∧(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≡0 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𝑚𝑜𝑑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2)}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countable?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33506" y="274318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128274" y="274318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42297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Countability of other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A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Is the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∧(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≡0 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𝑚𝑜𝑑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2)}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countable?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ℕ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:    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1, 2, 3, 4, …</m:t>
                      </m:r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ℕ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𝑒𝑣𝑒𝑛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: 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0, 2, 4, 6, 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 b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33506" y="274318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128274" y="274318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Oval 5"/>
          <p:cNvSpPr/>
          <p:nvPr/>
        </p:nvSpPr>
        <p:spPr>
          <a:xfrm>
            <a:off x="3196214" y="2521795"/>
            <a:ext cx="2816117" cy="128202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61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Countability of other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A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Is the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∧(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≡0 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𝑚𝑜𝑑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2)}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countable?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ℕ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:    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1, 2, 3, 4, …</m:t>
                      </m:r>
                    </m:oMath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latin typeface="Cambria Math" charset="0"/>
                        </a:rPr>
                        <m:t>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ℕ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𝑒𝑣𝑒𝑛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: 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0, 2, 4, 6, 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33506" y="274318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128274" y="274318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Oval 5"/>
          <p:cNvSpPr/>
          <p:nvPr/>
        </p:nvSpPr>
        <p:spPr>
          <a:xfrm>
            <a:off x="3196214" y="2521795"/>
            <a:ext cx="2816117" cy="128202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686778" y="5887547"/>
                <a:ext cx="2412263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600" b="0" i="1" smtClean="0">
                          <a:latin typeface="Cambria Math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2(</m:t>
                      </m:r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6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−1)</m:t>
                      </m:r>
                    </m:oMath>
                  </m:oMathPara>
                </a14:m>
                <a:endParaRPr lang="en-US" sz="2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778" y="5887547"/>
                <a:ext cx="2412263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5952371" y="4646951"/>
            <a:ext cx="0" cy="46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254671" y="4649451"/>
            <a:ext cx="0" cy="46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616932" y="4636960"/>
            <a:ext cx="0" cy="46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949212" y="4609480"/>
            <a:ext cx="0" cy="46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99041" y="4575249"/>
                <a:ext cx="47968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US" sz="2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041" y="4575249"/>
                <a:ext cx="479686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7837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 err="1">
                    <a:ea typeface="Cambria Math" charset="0"/>
                    <a:cs typeface="Cambria Math" charset="0"/>
                  </a:rPr>
                  <a:t>Countability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countable?</a:t>
                </a:r>
              </a:p>
              <a:p>
                <a:pPr marL="0" indent="0" algn="ctr">
                  <a:buNone/>
                </a:pP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74303" y="240454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9071" y="240454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0882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 err="1">
                    <a:ea typeface="Cambria Math" charset="0"/>
                    <a:cs typeface="Cambria Math" charset="0"/>
                  </a:rPr>
                  <a:t>Countability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countable?</a:t>
                </a: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0, 1, −1, 2, −2, 3, −3,…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74303" y="240454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9071" y="240454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Oval 5"/>
          <p:cNvSpPr/>
          <p:nvPr/>
        </p:nvSpPr>
        <p:spPr>
          <a:xfrm>
            <a:off x="3149600" y="2271278"/>
            <a:ext cx="2946400" cy="135708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41317" y="4194425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5070" y="4198182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04351" y="4194425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04832" y="418715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66987" y="4194425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69071" y="4186757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66810" y="4186757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11481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 err="1">
                    <a:ea typeface="Cambria Math" charset="0"/>
                    <a:cs typeface="Cambria Math" charset="0"/>
                  </a:rPr>
                  <a:t>Countability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countable?</a:t>
                </a: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0, 1, −1, 2, −2, 3, −3,…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74303" y="240454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9071" y="240454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Oval 5"/>
          <p:cNvSpPr/>
          <p:nvPr/>
        </p:nvSpPr>
        <p:spPr>
          <a:xfrm>
            <a:off x="3149600" y="2271278"/>
            <a:ext cx="2946400" cy="135708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850429" y="4185066"/>
                <a:ext cx="11278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=?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429" y="4185066"/>
                <a:ext cx="1127862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341317" y="4194425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5070" y="4198182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4351" y="4194425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04832" y="418715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66987" y="4194425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69071" y="4186757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66810" y="4186757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34398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994741" y="4475515"/>
                <a:ext cx="5192036" cy="2055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ℕ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↦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ℤ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0,                   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mr-I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               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𝑒𝑣𝑒𝑛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  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𝑜𝑑𝑑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41" y="4475515"/>
                <a:ext cx="5192036" cy="20551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 err="1">
                    <a:ea typeface="Cambria Math" charset="0"/>
                    <a:cs typeface="Cambria Math" charset="0"/>
                  </a:rPr>
                  <a:t>Countability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countable?</a:t>
                </a: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0, 1, −1, 2, −2, 3, −3,…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0" indent="0" algn="ctr">
                  <a:buNone/>
                </a:pP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74303" y="240454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9071" y="240454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Oval 5"/>
          <p:cNvSpPr/>
          <p:nvPr/>
        </p:nvSpPr>
        <p:spPr>
          <a:xfrm>
            <a:off x="3149600" y="2271278"/>
            <a:ext cx="2946400" cy="135708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41317" y="421152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5070" y="4215281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4351" y="421152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04832" y="418715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66987" y="421152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69071" y="4203856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66810" y="4186757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6290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 err="1">
                    <a:ea typeface="Cambria Math" charset="0"/>
                    <a:cs typeface="Cambria Math" charset="0"/>
                  </a:rPr>
                  <a:t>Countability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countable?</a:t>
                </a: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0, 1, −1, 2, −2, 3, −3,…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 is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endParaRPr lang="en-US" dirty="0"/>
              </a:p>
              <a:p>
                <a:pPr marL="0" indent="0" algn="ctr">
                  <a:buNone/>
                </a:pP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74303" y="240454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9071" y="240454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Oval 5"/>
          <p:cNvSpPr/>
          <p:nvPr/>
        </p:nvSpPr>
        <p:spPr>
          <a:xfrm>
            <a:off x="3149600" y="2271278"/>
            <a:ext cx="2946400" cy="135708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341317" y="421152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45070" y="4215281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04351" y="421152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04832" y="418715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66987" y="421152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69071" y="4203856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66810" y="4186757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994741" y="4475515"/>
                <a:ext cx="5192036" cy="2055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ℕ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↦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ℤ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0,                   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mr-I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               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𝑒𝑣𝑒𝑛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  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𝑜𝑑𝑑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41" y="4475515"/>
                <a:ext cx="5192036" cy="20551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669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They line them up and compare!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551" y="3089189"/>
            <a:ext cx="3088503" cy="2058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043" y="3179771"/>
            <a:ext cx="2952578" cy="196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11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 err="1">
                    <a:ea typeface="Cambria Math" charset="0"/>
                    <a:cs typeface="Cambria Math" charset="0"/>
                  </a:rPr>
                  <a:t>Countability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countable?</a:t>
                </a: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0, 1, −1, 2, −2, 3, −3,…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 is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>
                    <a:solidFill>
                      <a:srgbClr val="00B050"/>
                    </a:solidFill>
                  </a:rPr>
                  <a:t>onto, </a:t>
                </a:r>
                <a:r>
                  <a:rPr lang="en-US" dirty="0"/>
                  <a:t>since every integer is mapped to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/>
              </a:p>
              <a:p>
                <a:pPr marL="0" indent="0" algn="ctr">
                  <a:buNone/>
                </a:pP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74303" y="240454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9071" y="240454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Oval 5"/>
          <p:cNvSpPr/>
          <p:nvPr/>
        </p:nvSpPr>
        <p:spPr>
          <a:xfrm>
            <a:off x="3149600" y="2271278"/>
            <a:ext cx="2946400" cy="135708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341317" y="421152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5070" y="4215281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04351" y="421152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04832" y="418715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66987" y="421152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69071" y="4203856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66810" y="4186757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994741" y="4475515"/>
                <a:ext cx="5192036" cy="2055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ℕ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↦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ℤ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0,                   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mr-I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               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𝑒𝑣𝑒𝑛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  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𝑜𝑑𝑑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41" y="4475515"/>
                <a:ext cx="5192036" cy="20551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36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 err="1">
                    <a:ea typeface="Cambria Math" charset="0"/>
                    <a:cs typeface="Cambria Math" charset="0"/>
                  </a:rPr>
                  <a:t>Countability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countable?</a:t>
                </a: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0, 1, −1, 2, −2, 3, −3,…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 is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>
                    <a:solidFill>
                      <a:srgbClr val="00B050"/>
                    </a:solidFill>
                  </a:rPr>
                  <a:t>onto, </a:t>
                </a:r>
                <a:r>
                  <a:rPr lang="en-US" dirty="0"/>
                  <a:t>since every integer is mapped to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1-1, </a:t>
                </a:r>
                <a:r>
                  <a:rPr lang="en-US" dirty="0"/>
                  <a:t>since no two naturals map to the same integer</a:t>
                </a:r>
              </a:p>
              <a:p>
                <a:pPr lvl="1"/>
                <a:endParaRPr lang="en-US" dirty="0"/>
              </a:p>
              <a:p>
                <a:pPr marL="0" indent="0" algn="ctr">
                  <a:buNone/>
                </a:pP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74303" y="240454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9071" y="240454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Oval 5"/>
          <p:cNvSpPr/>
          <p:nvPr/>
        </p:nvSpPr>
        <p:spPr>
          <a:xfrm>
            <a:off x="3149600" y="2271278"/>
            <a:ext cx="2946400" cy="135708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341317" y="421152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5070" y="4215281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04351" y="421152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04832" y="418715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66987" y="421152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69071" y="4203856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66810" y="4186757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690988" y="4211524"/>
                <a:ext cx="5192036" cy="2055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ℕ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↦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ℤ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0,                   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mr-I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               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𝑒𝑣𝑒𝑛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  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𝑜𝑑𝑑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988" y="4211524"/>
                <a:ext cx="5192036" cy="20551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886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020867" y="4001294"/>
                <a:ext cx="5192036" cy="2055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ℕ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↦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ℤ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0,                   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mr-I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               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𝑒𝑣𝑒𝑛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  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𝑜𝑑𝑑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867" y="4001294"/>
                <a:ext cx="5192036" cy="20551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 err="1">
                    <a:ea typeface="Cambria Math" charset="0"/>
                    <a:cs typeface="Cambria Math" charset="0"/>
                  </a:rPr>
                  <a:t>Countability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countable?</a:t>
                </a: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0, 1, −1, 2, −2, 3, −3,…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 is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>
                    <a:solidFill>
                      <a:srgbClr val="00B050"/>
                    </a:solidFill>
                  </a:rPr>
                  <a:t>onto, </a:t>
                </a:r>
                <a:r>
                  <a:rPr lang="en-US" dirty="0"/>
                  <a:t>since every integer is mapped to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1-1, </a:t>
                </a:r>
                <a:r>
                  <a:rPr lang="en-US" dirty="0"/>
                  <a:t>since no two naturals map to the same integer</a:t>
                </a:r>
              </a:p>
              <a:p>
                <a:pPr lvl="1"/>
                <a:r>
                  <a:rPr lang="en-US" dirty="0"/>
                  <a:t>So it’s a </a:t>
                </a:r>
                <a:r>
                  <a:rPr lang="en-US" dirty="0">
                    <a:solidFill>
                      <a:srgbClr val="7030A0"/>
                    </a:solidFill>
                  </a:rPr>
                  <a:t>bijection</a:t>
                </a:r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7030A0"/>
                    </a:solidFill>
                  </a:rPr>
                  <a:t>countable</a:t>
                </a:r>
                <a:r>
                  <a:rPr lang="en-US" dirty="0"/>
                  <a:t>!  </a:t>
                </a:r>
              </a:p>
              <a:p>
                <a:pPr lvl="1"/>
                <a:endParaRPr lang="en-US" dirty="0"/>
              </a:p>
              <a:p>
                <a:pPr marL="0" indent="0" algn="ctr">
                  <a:buNone/>
                </a:pP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043" t="-3081" b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74303" y="240454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9071" y="240454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Oval 5"/>
          <p:cNvSpPr/>
          <p:nvPr/>
        </p:nvSpPr>
        <p:spPr>
          <a:xfrm>
            <a:off x="3149600" y="2271278"/>
            <a:ext cx="2946400" cy="135708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67443" y="3970041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71196" y="3973798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30477" y="3970041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30958" y="3945671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93113" y="3970041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95197" y="3962373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92936" y="394527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463278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Countability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𝑒𝑣𝑒𝑛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𝑒𝑣𝑒𝑛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countable?</a:t>
                </a:r>
              </a:p>
              <a:p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674303" y="240454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169071" y="240454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71825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Countability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𝑒𝑣𝑒𝑛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𝑒𝑣𝑒𝑛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countable?</a:t>
                </a:r>
              </a:p>
              <a:p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674303" y="240454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169071" y="240454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7" name="Oval 6"/>
          <p:cNvSpPr/>
          <p:nvPr/>
        </p:nvSpPr>
        <p:spPr>
          <a:xfrm>
            <a:off x="3149600" y="2145621"/>
            <a:ext cx="2946400" cy="135708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097404" y="3866180"/>
                <a:ext cx="40132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0, 2, −2, 4, −4, 6,−6…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404" y="3866180"/>
                <a:ext cx="4013201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382202" y="418715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09966" y="4189242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6753" y="4181045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98270" y="4186191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63508" y="417039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24121" y="417039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89042" y="4171519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90059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Countability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𝑒𝑣𝑒𝑛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𝑒𝑣𝑒𝑛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countable?</a:t>
                </a:r>
              </a:p>
              <a:p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674303" y="240454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169071" y="240454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7" name="Oval 6"/>
          <p:cNvSpPr/>
          <p:nvPr/>
        </p:nvSpPr>
        <p:spPr>
          <a:xfrm>
            <a:off x="3149600" y="2145621"/>
            <a:ext cx="2946400" cy="135708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76047" y="5158483"/>
                <a:ext cx="5374461" cy="12774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          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,            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=2, 4, 6, …</m:t>
                              </m:r>
                            </m:e>
                            <m:e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+1,  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=3, 5, 7, …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047" y="5158483"/>
                <a:ext cx="5374461" cy="127740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097404" y="3866180"/>
                <a:ext cx="40132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0, 2, −2, 4, −4, 6,−6…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404" y="3866180"/>
                <a:ext cx="4013201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382202" y="418715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09966" y="4189242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36753" y="4181045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98270" y="4186191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63508" y="417039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4121" y="417039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89042" y="4171519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149600" y="5231053"/>
                <a:ext cx="246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600" y="5231053"/>
                <a:ext cx="24686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45000" t="-24590" r="-7500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318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Countability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𝑒𝑣𝑒𝑛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𝑒𝑣𝑒𝑛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countable?</a:t>
                </a:r>
              </a:p>
              <a:p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674303" y="240454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169071" y="240454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7" name="Oval 6"/>
          <p:cNvSpPr/>
          <p:nvPr/>
        </p:nvSpPr>
        <p:spPr>
          <a:xfrm>
            <a:off x="3149600" y="2145621"/>
            <a:ext cx="2946400" cy="135708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08728" y="5505410"/>
            <a:ext cx="339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Both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B050"/>
                </a:solidFill>
              </a:rPr>
              <a:t>onto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and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70C0"/>
                </a:solidFill>
              </a:rPr>
              <a:t>1-1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97404" y="3866180"/>
                <a:ext cx="40132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0, 2, −2, 4, −4, 6,−6…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404" y="3866180"/>
                <a:ext cx="4013201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4382202" y="418715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09966" y="4189242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36753" y="4181045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98270" y="4186191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63508" y="417039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24121" y="4170394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589042" y="4171519"/>
            <a:ext cx="38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576047" y="5158483"/>
                <a:ext cx="5374461" cy="12774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          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,            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=2, 4, 6, …</m:t>
                              </m:r>
                            </m:e>
                            <m:e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+1,  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=3, 5, 7, …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047" y="5158483"/>
                <a:ext cx="5374461" cy="127740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149600" y="5231053"/>
                <a:ext cx="246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600" y="5231053"/>
                <a:ext cx="24686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45000" t="-24590" r="-7500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5852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Countability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𝑒𝑣𝑒𝑛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are </a:t>
                </a:r>
                <a:r>
                  <a:rPr lang="en-US" dirty="0">
                    <a:solidFill>
                      <a:srgbClr val="0070C0"/>
                    </a:solidFill>
                  </a:rPr>
                  <a:t>bijections</a:t>
                </a:r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)(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also a bijection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215086" y="4297067"/>
            <a:ext cx="97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316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Countability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𝑒𝑣𝑒𝑛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are </a:t>
                </a:r>
                <a:r>
                  <a:rPr lang="en-US" dirty="0">
                    <a:solidFill>
                      <a:srgbClr val="0070C0"/>
                    </a:solidFill>
                  </a:rPr>
                  <a:t>bijections</a:t>
                </a:r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=(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𝑔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)(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also a bijection</a:t>
                </a:r>
              </a:p>
              <a:p>
                <a:pPr lvl="1"/>
                <a:r>
                  <a:rPr lang="en-US" dirty="0"/>
                  <a:t>Prove this at home!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215086" y="4297067"/>
            <a:ext cx="97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1895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Countability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𝑒𝑣𝑒𝑛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are </a:t>
                </a:r>
                <a:r>
                  <a:rPr lang="en-US" dirty="0">
                    <a:solidFill>
                      <a:srgbClr val="0070C0"/>
                    </a:solidFill>
                  </a:rPr>
                  <a:t>bijections</a:t>
                </a:r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=(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𝑔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)(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also a bijection</a:t>
                </a:r>
              </a:p>
              <a:p>
                <a:pPr lvl="1"/>
                <a:r>
                  <a:rPr lang="en-US" dirty="0"/>
                  <a:t>Prove this at home!</a:t>
                </a:r>
              </a:p>
              <a:p>
                <a:r>
                  <a:rPr lang="en-US" dirty="0"/>
                  <a:t>So, since we know that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dirty="0"/>
                  <a:t> is countable</a:t>
                </a:r>
                <a:r>
                  <a:rPr lang="mr-IN" dirty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215086" y="4297067"/>
            <a:ext cx="97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910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They line them up and compare!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551" y="3089189"/>
            <a:ext cx="3088503" cy="2058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043" y="3179771"/>
            <a:ext cx="2952578" cy="196761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237470" y="3521676"/>
            <a:ext cx="4683211" cy="37070"/>
          </a:xfrm>
          <a:prstGeom prst="straightConnector1">
            <a:avLst/>
          </a:prstGeom>
          <a:ln>
            <a:solidFill>
              <a:srgbClr val="FF33C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768677" y="3987790"/>
            <a:ext cx="2274674" cy="175789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025688" y="4695568"/>
            <a:ext cx="5030917" cy="18565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3373395" y="4609070"/>
            <a:ext cx="5980670" cy="1335141"/>
          </a:xfrm>
          <a:custGeom>
            <a:avLst/>
            <a:gdLst>
              <a:gd name="connsiteX0" fmla="*/ 0 w 5980670"/>
              <a:gd name="connsiteY0" fmla="*/ 0 h 1335141"/>
              <a:gd name="connsiteX1" fmla="*/ 4386648 w 5980670"/>
              <a:gd name="connsiteY1" fmla="*/ 1334530 h 1335141"/>
              <a:gd name="connsiteX2" fmla="*/ 5980670 w 5980670"/>
              <a:gd name="connsiteY2" fmla="*/ 135925 h 133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80670" h="1335141">
                <a:moveTo>
                  <a:pt x="0" y="0"/>
                </a:moveTo>
                <a:cubicBezTo>
                  <a:pt x="1694935" y="655938"/>
                  <a:pt x="3389870" y="1311876"/>
                  <a:pt x="4386648" y="1334530"/>
                </a:cubicBezTo>
                <a:cubicBezTo>
                  <a:pt x="5383426" y="1357184"/>
                  <a:pt x="5682048" y="746554"/>
                  <a:pt x="5980670" y="135925"/>
                </a:cubicBezTo>
              </a:path>
            </a:pathLst>
          </a:custGeom>
          <a:noFill/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3372787" y="2426882"/>
            <a:ext cx="4497049" cy="1725393"/>
          </a:xfrm>
          <a:custGeom>
            <a:avLst/>
            <a:gdLst>
              <a:gd name="connsiteX0" fmla="*/ 0 w 4497049"/>
              <a:gd name="connsiteY0" fmla="*/ 1725393 h 1725393"/>
              <a:gd name="connsiteX1" fmla="*/ 2068643 w 4497049"/>
              <a:gd name="connsiteY1" fmla="*/ 1525 h 1725393"/>
              <a:gd name="connsiteX2" fmla="*/ 4497049 w 4497049"/>
              <a:gd name="connsiteY2" fmla="*/ 1395610 h 172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97049" h="1725393">
                <a:moveTo>
                  <a:pt x="0" y="1725393"/>
                </a:moveTo>
                <a:cubicBezTo>
                  <a:pt x="659567" y="890941"/>
                  <a:pt x="1319135" y="56489"/>
                  <a:pt x="2068643" y="1525"/>
                </a:cubicBezTo>
                <a:cubicBezTo>
                  <a:pt x="2818151" y="-53439"/>
                  <a:pt x="4497049" y="1395610"/>
                  <a:pt x="4497049" y="1395610"/>
                </a:cubicBezTo>
              </a:path>
            </a:pathLst>
          </a:custGeom>
          <a:noFill/>
          <a:ln>
            <a:solidFill>
              <a:srgbClr val="00B05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197246" y="2007875"/>
            <a:ext cx="4811843" cy="1859587"/>
          </a:xfrm>
          <a:custGeom>
            <a:avLst/>
            <a:gdLst>
              <a:gd name="connsiteX0" fmla="*/ 0 w 4811843"/>
              <a:gd name="connsiteY0" fmla="*/ 1859587 h 1859587"/>
              <a:gd name="connsiteX1" fmla="*/ 3057993 w 4811843"/>
              <a:gd name="connsiteY1" fmla="*/ 807 h 1859587"/>
              <a:gd name="connsiteX2" fmla="*/ 4811843 w 4811843"/>
              <a:gd name="connsiteY2" fmla="*/ 1604755 h 185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1843" h="1859587">
                <a:moveTo>
                  <a:pt x="0" y="1859587"/>
                </a:moveTo>
                <a:cubicBezTo>
                  <a:pt x="1128009" y="951433"/>
                  <a:pt x="2256019" y="43279"/>
                  <a:pt x="3057993" y="807"/>
                </a:cubicBezTo>
                <a:cubicBezTo>
                  <a:pt x="3859967" y="-41665"/>
                  <a:pt x="4811843" y="1604755"/>
                  <a:pt x="4811843" y="1604755"/>
                </a:cubicBezTo>
              </a:path>
            </a:pathLst>
          </a:custGeom>
          <a:noFill/>
          <a:ln>
            <a:solidFill>
              <a:schemeClr val="accent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410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Countability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𝑒𝑣𝑒𝑛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are </a:t>
                </a:r>
                <a:r>
                  <a:rPr lang="en-US" dirty="0">
                    <a:solidFill>
                      <a:srgbClr val="0070C0"/>
                    </a:solidFill>
                  </a:rPr>
                  <a:t>bijections</a:t>
                </a:r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=(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𝑔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)(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also a bijection</a:t>
                </a:r>
              </a:p>
              <a:p>
                <a:pPr lvl="1"/>
                <a:r>
                  <a:rPr lang="en-US" dirty="0"/>
                  <a:t>Prove this at home!</a:t>
                </a:r>
              </a:p>
              <a:p>
                <a:r>
                  <a:rPr lang="en-US" dirty="0"/>
                  <a:t>So, since we know that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dirty="0"/>
                  <a:t> is countable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sz="2600" dirty="0" err="1"/>
                  <a:t>i.e</a:t>
                </a:r>
                <a:r>
                  <a:rPr lang="en-US" sz="2600" dirty="0"/>
                  <a:t> that there’s a bijection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mr-IN" sz="2600" dirty="0"/>
                  <a:t>…</a:t>
                </a:r>
                <a:endParaRPr lang="en-US" sz="260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215086" y="4297067"/>
            <a:ext cx="97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438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Countability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𝑒𝑣𝑒𝑛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are </a:t>
                </a:r>
                <a:r>
                  <a:rPr lang="en-US" dirty="0">
                    <a:solidFill>
                      <a:srgbClr val="0070C0"/>
                    </a:solidFill>
                  </a:rPr>
                  <a:t>bijections</a:t>
                </a:r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=(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𝑔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)(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also a bijection</a:t>
                </a:r>
              </a:p>
              <a:p>
                <a:pPr lvl="1"/>
                <a:r>
                  <a:rPr lang="en-US" dirty="0"/>
                  <a:t>Prove this at home!</a:t>
                </a:r>
              </a:p>
              <a:p>
                <a:r>
                  <a:rPr lang="en-US" dirty="0"/>
                  <a:t>So, since we know that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dirty="0"/>
                  <a:t> is countable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sz="2600" dirty="0" err="1"/>
                  <a:t>i.e</a:t>
                </a:r>
                <a:r>
                  <a:rPr lang="en-US" sz="2600" dirty="0"/>
                  <a:t> that there’s a bijection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sz="2600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mr-IN" sz="2600" dirty="0"/>
                  <a:t>…</a:t>
                </a:r>
                <a:endParaRPr lang="en-US" sz="2600" dirty="0"/>
              </a:p>
              <a:p>
                <a:pPr lvl="2"/>
                <a:r>
                  <a:rPr lang="en-US" sz="2600" b="1" i="1" u="sng" dirty="0"/>
                  <a:t>If we find a bijection</a:t>
                </a:r>
                <a:r>
                  <a:rPr lang="en-US" sz="2600" b="1" dirty="0"/>
                  <a:t> </a:t>
                </a:r>
                <a:r>
                  <a:rPr lang="en-US" sz="2600" dirty="0"/>
                  <a:t>from 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sz="26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sz="2600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rgbClr val="FFC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FFC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𝑒𝑣𝑒𝑛</m:t>
                        </m:r>
                        <m:r>
                          <a:rPr lang="en-US" sz="2600" b="0" i="1" smtClean="0">
                            <a:solidFill>
                              <a:srgbClr val="FFC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  <m:r>
                      <a:rPr lang="en-US" sz="2600" b="0" i="1" smtClean="0">
                        <a:solidFill>
                          <a:srgbClr val="FFC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…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215086" y="4297067"/>
            <a:ext cx="97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174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are </a:t>
                </a:r>
                <a:r>
                  <a:rPr lang="en-US" dirty="0">
                    <a:solidFill>
                      <a:srgbClr val="0070C0"/>
                    </a:solidFill>
                  </a:rPr>
                  <a:t>bijections</a:t>
                </a:r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=(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𝑔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)(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also a bijection</a:t>
                </a:r>
              </a:p>
              <a:p>
                <a:pPr lvl="1"/>
                <a:r>
                  <a:rPr lang="en-US" dirty="0"/>
                  <a:t>Prove this at home!</a:t>
                </a:r>
              </a:p>
              <a:p>
                <a:r>
                  <a:rPr lang="en-US" dirty="0"/>
                  <a:t>So, since we know that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dirty="0"/>
                  <a:t> is countable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 err="1"/>
                  <a:t>i.e</a:t>
                </a:r>
                <a:r>
                  <a:rPr lang="en-US" dirty="0"/>
                  <a:t> that there’s a bijection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mr-IN" dirty="0"/>
                  <a:t>…</a:t>
                </a:r>
                <a:endParaRPr lang="en-US" dirty="0"/>
              </a:p>
              <a:p>
                <a:pPr lvl="2"/>
                <a:r>
                  <a:rPr lang="en-US" sz="2400" b="1" i="1" u="sng" dirty="0"/>
                  <a:t>If we find a bijection</a:t>
                </a:r>
                <a:r>
                  <a:rPr lang="en-US" sz="2400" b="1" dirty="0"/>
                  <a:t> </a:t>
                </a:r>
                <a:r>
                  <a:rPr lang="en-US" sz="2400" dirty="0"/>
                  <a:t>from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C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𝑒𝑣𝑒𝑛</m:t>
                        </m:r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C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…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We will have a bijection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C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C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𝑒𝑣𝑒𝑛</m:t>
                        </m:r>
                        <m:r>
                          <a:rPr lang="en-US" sz="2400" i="1">
                            <a:solidFill>
                              <a:srgbClr val="FFC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𝑒𝑣𝑒𝑛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2400" dirty="0"/>
                  <a:t>is, therefore, countable!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215086" y="4297067"/>
            <a:ext cx="97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990600" y="517525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dirty="0"/>
                  <a:t>Countability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𝑒𝑣𝑒𝑛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17525"/>
                <a:ext cx="10515600" cy="132556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4915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Countability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𝑒𝑣𝑒𝑛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are </a:t>
                </a:r>
                <a:r>
                  <a:rPr lang="en-US" dirty="0">
                    <a:solidFill>
                      <a:srgbClr val="0070C0"/>
                    </a:solidFill>
                  </a:rPr>
                  <a:t>bijections</a:t>
                </a:r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=(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𝑔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)(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also a bijection</a:t>
                </a:r>
              </a:p>
              <a:p>
                <a:pPr lvl="1"/>
                <a:r>
                  <a:rPr lang="en-US" dirty="0"/>
                  <a:t>Prove this at home!</a:t>
                </a:r>
              </a:p>
              <a:p>
                <a:r>
                  <a:rPr lang="en-US" dirty="0"/>
                  <a:t>So, since we know that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dirty="0"/>
                  <a:t> is countable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 err="1"/>
                  <a:t>i.e</a:t>
                </a:r>
                <a:r>
                  <a:rPr lang="en-US" dirty="0"/>
                  <a:t> that there’s a bijection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mr-IN" dirty="0"/>
                  <a:t>…</a:t>
                </a:r>
                <a:endParaRPr lang="en-US" dirty="0"/>
              </a:p>
              <a:p>
                <a:pPr lvl="2"/>
                <a:r>
                  <a:rPr lang="en-US" sz="2400" b="1" i="1" u="sng" dirty="0"/>
                  <a:t>If we find a bijection</a:t>
                </a:r>
                <a:r>
                  <a:rPr lang="en-US" sz="2400" b="1" dirty="0"/>
                  <a:t> </a:t>
                </a:r>
                <a:r>
                  <a:rPr lang="en-US" sz="2400" dirty="0"/>
                  <a:t>from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C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𝑒𝑣𝑒𝑛</m:t>
                        </m:r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C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…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We will have a bijection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C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C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𝑒𝑣𝑒𝑛</m:t>
                        </m:r>
                        <m:r>
                          <a:rPr lang="en-US" sz="2400" i="1">
                            <a:solidFill>
                              <a:srgbClr val="FFC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𝑒𝑣𝑒𝑛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2400" dirty="0"/>
                  <a:t>is, therefore, countable!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215086" y="4297067"/>
            <a:ext cx="97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urved Right Arrow 3"/>
          <p:cNvSpPr/>
          <p:nvPr/>
        </p:nvSpPr>
        <p:spPr>
          <a:xfrm rot="20887492">
            <a:off x="1143784" y="4216544"/>
            <a:ext cx="861858" cy="179864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75007" y="5111041"/>
                <a:ext cx="535274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</a:rPr>
                        <m:t>…,−6, −4 , −2, 0, </m:t>
                      </m:r>
                      <m:r>
                        <a:rPr lang="en-US" sz="3600" i="1">
                          <a:latin typeface="Cambria Math" charset="0"/>
                        </a:rPr>
                        <m:t>2, 4, 6,…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007" y="5111041"/>
                <a:ext cx="5352747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577095" y="5614169"/>
                <a:ext cx="535274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…,−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3, </m:t>
                      </m:r>
                      <m:r>
                        <a:rPr lang="en-US" sz="360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2</m:t>
                      </m:r>
                      <m:r>
                        <a:rPr lang="en-US" sz="360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 , −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3600" i="1">
                          <a:solidFill>
                            <a:srgbClr val="00B050"/>
                          </a:solidFill>
                          <a:latin typeface="Cambria Math" charset="0"/>
                        </a:rPr>
                        <m:t>, 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0, 1,</m:t>
                      </m:r>
                      <m:r>
                        <a:rPr lang="en-US" sz="3600" i="1">
                          <a:solidFill>
                            <a:srgbClr val="00B050"/>
                          </a:solidFill>
                          <a:latin typeface="Cambria Math" charset="0"/>
                        </a:rPr>
                        <m:t> 2, 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3</m:t>
                      </m:r>
                      <m:r>
                        <a:rPr lang="en-US" sz="3600" i="1">
                          <a:solidFill>
                            <a:srgbClr val="00B050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3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095" y="5614169"/>
                <a:ext cx="5352747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15086" y="4967838"/>
                <a:ext cx="27451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=2∗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3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086" y="4967838"/>
                <a:ext cx="2745188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8944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Countability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𝑒𝑣𝑒𝑛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are </a:t>
                </a:r>
                <a:r>
                  <a:rPr lang="en-US" dirty="0">
                    <a:solidFill>
                      <a:srgbClr val="0070C0"/>
                    </a:solidFill>
                  </a:rPr>
                  <a:t>bijections</a:t>
                </a:r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=(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𝑔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)(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also a bijection</a:t>
                </a:r>
              </a:p>
              <a:p>
                <a:pPr lvl="1"/>
                <a:r>
                  <a:rPr lang="en-US" dirty="0"/>
                  <a:t>Prove this at home!</a:t>
                </a:r>
              </a:p>
              <a:p>
                <a:r>
                  <a:rPr lang="en-US" dirty="0"/>
                  <a:t>So, since we know that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dirty="0"/>
                  <a:t> is countable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 err="1"/>
                  <a:t>i.e</a:t>
                </a:r>
                <a:r>
                  <a:rPr lang="en-US" dirty="0"/>
                  <a:t> that there’s a bijection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mr-IN" dirty="0"/>
                  <a:t>…</a:t>
                </a:r>
                <a:endParaRPr lang="en-US" dirty="0"/>
              </a:p>
              <a:p>
                <a:pPr lvl="2"/>
                <a:r>
                  <a:rPr lang="en-US" sz="2400" b="1" i="1" u="sng" dirty="0"/>
                  <a:t>If we find a bijection</a:t>
                </a:r>
                <a:r>
                  <a:rPr lang="en-US" sz="2400" b="1" dirty="0"/>
                  <a:t> </a:t>
                </a:r>
                <a:r>
                  <a:rPr lang="en-US" sz="2400" dirty="0"/>
                  <a:t>from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C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𝑒𝑣𝑒𝑛</m:t>
                        </m:r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C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…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We will have a bijection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C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C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𝑒𝑣𝑒𝑛</m:t>
                        </m:r>
                        <m:r>
                          <a:rPr lang="en-US" sz="2400" i="1">
                            <a:solidFill>
                              <a:srgbClr val="FFC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𝑒𝑣𝑒𝑛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2400" dirty="0"/>
                  <a:t>is, therefore, countable!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215086" y="4297067"/>
            <a:ext cx="97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urved Right Arrow 3"/>
          <p:cNvSpPr/>
          <p:nvPr/>
        </p:nvSpPr>
        <p:spPr>
          <a:xfrm rot="20887492">
            <a:off x="1143784" y="4216544"/>
            <a:ext cx="861858" cy="179864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75007" y="5111041"/>
                <a:ext cx="535274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</a:rPr>
                        <m:t>…,−6, −4 , −2, 0, </m:t>
                      </m:r>
                      <m:r>
                        <a:rPr lang="en-US" sz="3600" i="1">
                          <a:latin typeface="Cambria Math" charset="0"/>
                        </a:rPr>
                        <m:t>2, 4, 6,…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007" y="5111041"/>
                <a:ext cx="5352747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577095" y="5614169"/>
                <a:ext cx="535274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…,−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3, </m:t>
                      </m:r>
                      <m:r>
                        <a:rPr lang="en-US" sz="360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2</m:t>
                      </m:r>
                      <m:r>
                        <a:rPr lang="en-US" sz="360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 , −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3600" i="1">
                          <a:solidFill>
                            <a:srgbClr val="00B050"/>
                          </a:solidFill>
                          <a:latin typeface="Cambria Math" charset="0"/>
                        </a:rPr>
                        <m:t>, 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0, 1,</m:t>
                      </m:r>
                      <m:r>
                        <a:rPr lang="en-US" sz="3600" i="1">
                          <a:solidFill>
                            <a:srgbClr val="00B050"/>
                          </a:solidFill>
                          <a:latin typeface="Cambria Math" charset="0"/>
                        </a:rPr>
                        <m:t> 2, 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3</m:t>
                      </m:r>
                      <m:r>
                        <a:rPr lang="en-US" sz="3600" i="1">
                          <a:solidFill>
                            <a:srgbClr val="00B050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3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095" y="5614169"/>
                <a:ext cx="5352747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15086" y="5260932"/>
                <a:ext cx="27451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=2∗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3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086" y="5260932"/>
                <a:ext cx="2745188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8449303" y="5838393"/>
            <a:ext cx="25109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7030A0"/>
                </a:solidFill>
              </a:rPr>
              <a:t>clearly bijective</a:t>
            </a:r>
          </a:p>
        </p:txBody>
      </p:sp>
    </p:spTree>
    <p:extLst>
      <p:ext uri="{BB962C8B-B14F-4D97-AF65-F5344CB8AC3E}">
        <p14:creationId xmlns:p14="http://schemas.microsoft.com/office/powerpoint/2010/main" val="717698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Countability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ℚ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F8A40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8A4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FF8A4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8A4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8A40"/>
                    </a:solidFill>
                  </a:rPr>
                  <a:t> countable?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74303" y="240454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9071" y="240454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58580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Countability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ℚ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F8A40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8A4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FF8A4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ℚ</m:t>
                        </m:r>
                      </m:e>
                      <m:sup>
                        <m:r>
                          <a:rPr lang="en-US" i="1">
                            <a:solidFill>
                              <a:srgbClr val="FF8A4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8A40"/>
                    </a:solidFill>
                  </a:rPr>
                  <a:t> countable?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74303" y="240454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9071" y="240454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Oval 5"/>
          <p:cNvSpPr/>
          <p:nvPr/>
        </p:nvSpPr>
        <p:spPr>
          <a:xfrm>
            <a:off x="3149600" y="2145621"/>
            <a:ext cx="2946400" cy="135708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184" y="704699"/>
            <a:ext cx="1597152" cy="23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355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Countability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ℚ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F8A40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8A4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FF8A4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8A4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8A40"/>
                    </a:solidFill>
                  </a:rPr>
                  <a:t> countable?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74303" y="240454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9071" y="240454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Oval 5"/>
          <p:cNvSpPr/>
          <p:nvPr/>
        </p:nvSpPr>
        <p:spPr>
          <a:xfrm>
            <a:off x="3149600" y="2145621"/>
            <a:ext cx="2946400" cy="135708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184" y="704699"/>
            <a:ext cx="1597152" cy="2395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5606907"/>
                  </p:ext>
                </p:extLst>
              </p:nvPr>
            </p:nvGraphicFramePr>
            <p:xfrm>
              <a:off x="328889" y="3856775"/>
              <a:ext cx="9555342" cy="25420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25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...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9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9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1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48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5606907"/>
                  </p:ext>
                </p:extLst>
              </p:nvPr>
            </p:nvGraphicFramePr>
            <p:xfrm>
              <a:off x="328889" y="3856775"/>
              <a:ext cx="9555342" cy="25420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2557"/>
                    <a:gridCol w="1592557"/>
                    <a:gridCol w="1592557"/>
                    <a:gridCol w="1592557"/>
                    <a:gridCol w="1592557"/>
                    <a:gridCol w="1592557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B050"/>
                              </a:solidFill>
                            </a:rPr>
                            <a:t>3</a:t>
                          </a:r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B050"/>
                              </a:solidFill>
                            </a:rPr>
                            <a:t>4</a:t>
                          </a:r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B050"/>
                              </a:solidFill>
                            </a:rPr>
                            <a:t>...</a:t>
                          </a:r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449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0766" t="-118919" r="-401533" b="-4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0000" t="-118919" r="-300000" b="-4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1149" t="-118919" r="-201149" b="-4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99618" t="-118919" r="-100382" b="-4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449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0766" t="-218919" r="-401533" b="-3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0000" t="-218919" r="-300000" b="-3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1149" t="-218919" r="-201149" b="-3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99618" t="-218919" r="-100382" b="-3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451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0766" t="-318919" r="-401533" b="-2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0000" t="-318919" r="-300000" b="-2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1149" t="-318919" r="-201149" b="-2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99618" t="-318919" r="-100382" b="-2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448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0766" t="-418919" r="-401533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0000" t="-418919" r="-300000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1149" t="-418919" r="-201149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99618" t="-418919" r="-100382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2981195" y="4441650"/>
            <a:ext cx="90187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61251" y="4520817"/>
            <a:ext cx="915393" cy="3908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677002" y="4536857"/>
            <a:ext cx="938835" cy="390825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561287" y="4467587"/>
            <a:ext cx="0" cy="344177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3450" y="3213100"/>
            <a:ext cx="165100" cy="43180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2958769" y="5040901"/>
            <a:ext cx="0" cy="344177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112638" y="4973424"/>
            <a:ext cx="938835" cy="390825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169071" y="4467587"/>
            <a:ext cx="90187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022094" y="4582599"/>
            <a:ext cx="915393" cy="3908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502059" y="5019048"/>
            <a:ext cx="915393" cy="3908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2981195" y="5443415"/>
            <a:ext cx="915393" cy="3908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835398" y="5832786"/>
            <a:ext cx="0" cy="344177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3100766" y="5865610"/>
            <a:ext cx="938835" cy="390825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508976" y="5488617"/>
            <a:ext cx="938835" cy="390825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041516" y="4953020"/>
            <a:ext cx="938835" cy="390825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7641187" y="4467587"/>
            <a:ext cx="938835" cy="390825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9342247" y="4467587"/>
            <a:ext cx="90187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9320688" y="4536856"/>
            <a:ext cx="915393" cy="3908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7642015" y="4957055"/>
            <a:ext cx="915393" cy="3908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6004636" y="5443414"/>
            <a:ext cx="915393" cy="3908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606308" y="5825510"/>
            <a:ext cx="915393" cy="3908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2707005" y="6311900"/>
            <a:ext cx="915393" cy="3908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645070" y="6335618"/>
            <a:ext cx="938835" cy="390825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5981194" y="5949955"/>
            <a:ext cx="938835" cy="390825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7681445" y="5409873"/>
            <a:ext cx="938835" cy="390825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9342247" y="4910747"/>
            <a:ext cx="938835" cy="390825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4066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Countability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ℚ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F8A40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8A4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FF8A4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8A4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8A40"/>
                    </a:solidFill>
                  </a:rPr>
                  <a:t> countable?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74303" y="240454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9071" y="240454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Oval 5"/>
          <p:cNvSpPr/>
          <p:nvPr/>
        </p:nvSpPr>
        <p:spPr>
          <a:xfrm>
            <a:off x="3149600" y="2145621"/>
            <a:ext cx="2946400" cy="135708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184" y="704699"/>
            <a:ext cx="1597152" cy="2395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5606907"/>
                  </p:ext>
                </p:extLst>
              </p:nvPr>
            </p:nvGraphicFramePr>
            <p:xfrm>
              <a:off x="328889" y="3856775"/>
              <a:ext cx="9555342" cy="25420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25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...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9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9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1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48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5606907"/>
                  </p:ext>
                </p:extLst>
              </p:nvPr>
            </p:nvGraphicFramePr>
            <p:xfrm>
              <a:off x="328889" y="3856775"/>
              <a:ext cx="9555342" cy="25420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2557"/>
                    <a:gridCol w="1592557"/>
                    <a:gridCol w="1592557"/>
                    <a:gridCol w="1592557"/>
                    <a:gridCol w="1592557"/>
                    <a:gridCol w="1592557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B050"/>
                              </a:solidFill>
                            </a:rPr>
                            <a:t>2</a:t>
                          </a:r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B050"/>
                              </a:solidFill>
                            </a:rPr>
                            <a:t>3</a:t>
                          </a:r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B050"/>
                              </a:solidFill>
                            </a:rPr>
                            <a:t>4</a:t>
                          </a:r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00B050"/>
                              </a:solidFill>
                            </a:rPr>
                            <a:t>...</a:t>
                          </a:r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449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0766" t="-118919" r="-401533" b="-4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0000" t="-118919" r="-300000" b="-4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1149" t="-118919" r="-201149" b="-4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99618" t="-118919" r="-100382" b="-4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449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0766" t="-218919" r="-401533" b="-3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0000" t="-218919" r="-300000" b="-3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1149" t="-218919" r="-201149" b="-3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99618" t="-218919" r="-100382" b="-3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451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0766" t="-318919" r="-401533" b="-2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0000" t="-318919" r="-300000" b="-2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1149" t="-318919" r="-201149" b="-2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99618" t="-318919" r="-100382" b="-2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448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0766" t="-418919" r="-401533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0000" t="-418919" r="-300000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1149" t="-418919" r="-201149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99618" t="-418919" r="-100382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rgbClr val="FF0000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2981195" y="4441650"/>
            <a:ext cx="90187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61251" y="4520817"/>
            <a:ext cx="915393" cy="3908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677002" y="4536857"/>
            <a:ext cx="938835" cy="390825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561287" y="4467587"/>
            <a:ext cx="0" cy="344177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3450" y="3213100"/>
            <a:ext cx="165100" cy="43180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2958769" y="5040901"/>
            <a:ext cx="0" cy="344177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112638" y="4973424"/>
            <a:ext cx="938835" cy="390825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169071" y="4467587"/>
            <a:ext cx="90187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022094" y="4582599"/>
            <a:ext cx="915393" cy="3908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502059" y="5019048"/>
            <a:ext cx="915393" cy="3908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2981195" y="5443415"/>
            <a:ext cx="915393" cy="3908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835398" y="5832786"/>
            <a:ext cx="0" cy="344177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3100766" y="5865610"/>
            <a:ext cx="938835" cy="390825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508976" y="5488617"/>
            <a:ext cx="938835" cy="390825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041516" y="4953020"/>
            <a:ext cx="938835" cy="390825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7641187" y="4467587"/>
            <a:ext cx="938835" cy="390825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9342247" y="4467587"/>
            <a:ext cx="90187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9320688" y="4536856"/>
            <a:ext cx="915393" cy="3908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7642015" y="4957055"/>
            <a:ext cx="915393" cy="3908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6004636" y="5443414"/>
            <a:ext cx="915393" cy="3908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606308" y="5825510"/>
            <a:ext cx="915393" cy="3908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2707005" y="6311900"/>
            <a:ext cx="915393" cy="3908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645070" y="6335618"/>
            <a:ext cx="938835" cy="390825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5981194" y="5949955"/>
            <a:ext cx="938835" cy="390825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7681445" y="5409873"/>
            <a:ext cx="938835" cy="390825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9342247" y="4910747"/>
            <a:ext cx="938835" cy="390825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236081" y="3856775"/>
                <a:ext cx="1781748" cy="270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All strictly positive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rationals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are counted </a:t>
                </a:r>
                <a:r>
                  <a:rPr lang="en-US" b="1" dirty="0">
                    <a:solidFill>
                      <a:srgbClr val="7030A0"/>
                    </a:solidFill>
                  </a:rPr>
                  <a:t>exactly once </a:t>
                </a:r>
                <a:r>
                  <a:rPr lang="en-US" i="1" dirty="0">
                    <a:solidFill>
                      <a:schemeClr val="bg2">
                        <a:lumMod val="75000"/>
                      </a:schemeClr>
                    </a:solidFill>
                  </a:rPr>
                  <a:t>(skipping repetitions like</a:t>
                </a:r>
                <a:br>
                  <a:rPr lang="en-US" i="1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=…</m:t>
                    </m:r>
                  </m:oMath>
                </a14:m>
                <a:r>
                  <a:rPr lang="en-US" i="1" dirty="0">
                    <a:solidFill>
                      <a:schemeClr val="bg2">
                        <a:lumMod val="75000"/>
                      </a:schemeClr>
                    </a:solidFill>
                  </a:rPr>
                  <a:t>)</a:t>
                </a:r>
                <a:r>
                  <a:rPr lang="en-US" b="1" dirty="0">
                    <a:solidFill>
                      <a:srgbClr val="7030A0"/>
                    </a:solidFill>
                  </a:rPr>
                  <a:t>, </a:t>
                </a:r>
                <a:r>
                  <a:rPr lang="en-US" dirty="0"/>
                  <a:t>so this “snaking” is a bijection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6081" y="3856775"/>
                <a:ext cx="1781748" cy="2701445"/>
              </a:xfrm>
              <a:prstGeom prst="rect">
                <a:avLst/>
              </a:prstGeom>
              <a:blipFill>
                <a:blip r:embed="rId8"/>
                <a:stretch>
                  <a:fillRect l="-2740" t="-1354" r="-3425" b="-2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984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Countability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ℚ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don’t like the proof involving this ”snaking” pattern, </a:t>
            </a:r>
            <a:r>
              <a:rPr lang="en-US" dirty="0" err="1"/>
              <a:t>ProofWiki</a:t>
            </a:r>
            <a:r>
              <a:rPr lang="en-US" dirty="0"/>
              <a:t> has 4 (!)  different proofs here: </a:t>
            </a:r>
            <a:r>
              <a:rPr lang="en-US" dirty="0">
                <a:hlinkClick r:id="rId3"/>
              </a:rPr>
              <a:t>http://www.homeschoolmath.net/teaching/rational-numbers-countable.php</a:t>
            </a:r>
            <a:endParaRPr lang="en-US" dirty="0"/>
          </a:p>
          <a:p>
            <a:pPr lvl="1"/>
            <a:r>
              <a:rPr lang="en-US" dirty="0"/>
              <a:t>(1) tries to prove the “snaking” pattern in a way that I don’t find very rigorous</a:t>
            </a:r>
          </a:p>
          <a:p>
            <a:pPr lvl="1"/>
            <a:r>
              <a:rPr lang="en-US" dirty="0"/>
              <a:t>2, 3, 4 assume other facts that we won’t prove today, but are easy to prove</a:t>
            </a:r>
          </a:p>
          <a:p>
            <a:pPr lvl="2"/>
            <a:r>
              <a:rPr lang="en-US" dirty="0" err="1"/>
              <a:t>E.g</a:t>
            </a:r>
            <a:r>
              <a:rPr lang="en-US" dirty="0"/>
              <a:t> the </a:t>
            </a:r>
            <a:r>
              <a:rPr lang="en-US" dirty="0" err="1"/>
              <a:t>cartesian</a:t>
            </a:r>
            <a:r>
              <a:rPr lang="en-US" dirty="0"/>
              <a:t> product of countable sets is also countable, or the union of countable sets is also a countable set!</a:t>
            </a:r>
          </a:p>
        </p:txBody>
      </p:sp>
    </p:spTree>
    <p:extLst>
      <p:ext uri="{BB962C8B-B14F-4D97-AF65-F5344CB8AC3E}">
        <p14:creationId xmlns:p14="http://schemas.microsoft.com/office/powerpoint/2010/main" val="474701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763" y="1364105"/>
            <a:ext cx="11832237" cy="517160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B050"/>
                </a:solidFill>
              </a:rPr>
              <a:t>They line them up and compare!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FF33CC"/>
                </a:solidFill>
              </a:rPr>
              <a:t>Intuition for us: </a:t>
            </a:r>
            <a:r>
              <a:rPr lang="en-US" dirty="0"/>
              <a:t>If</a:t>
            </a:r>
            <a:r>
              <a:rPr lang="en-US" dirty="0">
                <a:solidFill>
                  <a:srgbClr val="FF33CC"/>
                </a:solidFill>
              </a:rPr>
              <a:t> </a:t>
            </a:r>
            <a:r>
              <a:rPr lang="en-US" dirty="0"/>
              <a:t>we can find such a mapping between two (infinite) sets, we will say that </a:t>
            </a:r>
            <a:r>
              <a:rPr lang="en-US" dirty="0">
                <a:solidFill>
                  <a:schemeClr val="accent4"/>
                </a:solidFill>
              </a:rPr>
              <a:t>they have the same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(infinite) </a:t>
            </a:r>
            <a:r>
              <a:rPr lang="en-US" dirty="0">
                <a:solidFill>
                  <a:schemeClr val="accent4"/>
                </a:solidFill>
              </a:rPr>
              <a:t>cardinality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(or size)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551" y="3089189"/>
            <a:ext cx="3088503" cy="2058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043" y="3179771"/>
            <a:ext cx="2952578" cy="196761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237470" y="3521676"/>
            <a:ext cx="4683211" cy="37070"/>
          </a:xfrm>
          <a:prstGeom prst="straightConnector1">
            <a:avLst/>
          </a:prstGeom>
          <a:ln>
            <a:solidFill>
              <a:srgbClr val="FF33C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768677" y="3987790"/>
            <a:ext cx="2274674" cy="175789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025688" y="4695568"/>
            <a:ext cx="5030917" cy="18565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3373395" y="4609070"/>
            <a:ext cx="5980670" cy="747475"/>
          </a:xfrm>
          <a:custGeom>
            <a:avLst/>
            <a:gdLst>
              <a:gd name="connsiteX0" fmla="*/ 0 w 5980670"/>
              <a:gd name="connsiteY0" fmla="*/ 0 h 1335141"/>
              <a:gd name="connsiteX1" fmla="*/ 4386648 w 5980670"/>
              <a:gd name="connsiteY1" fmla="*/ 1334530 h 1335141"/>
              <a:gd name="connsiteX2" fmla="*/ 5980670 w 5980670"/>
              <a:gd name="connsiteY2" fmla="*/ 135925 h 133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80670" h="1335141">
                <a:moveTo>
                  <a:pt x="0" y="0"/>
                </a:moveTo>
                <a:cubicBezTo>
                  <a:pt x="1694935" y="655938"/>
                  <a:pt x="3389870" y="1311876"/>
                  <a:pt x="4386648" y="1334530"/>
                </a:cubicBezTo>
                <a:cubicBezTo>
                  <a:pt x="5383426" y="1357184"/>
                  <a:pt x="5682048" y="746554"/>
                  <a:pt x="5980670" y="135925"/>
                </a:cubicBezTo>
              </a:path>
            </a:pathLst>
          </a:custGeom>
          <a:noFill/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3372787" y="2426882"/>
            <a:ext cx="4497049" cy="1725393"/>
          </a:xfrm>
          <a:custGeom>
            <a:avLst/>
            <a:gdLst>
              <a:gd name="connsiteX0" fmla="*/ 0 w 4497049"/>
              <a:gd name="connsiteY0" fmla="*/ 1725393 h 1725393"/>
              <a:gd name="connsiteX1" fmla="*/ 2068643 w 4497049"/>
              <a:gd name="connsiteY1" fmla="*/ 1525 h 1725393"/>
              <a:gd name="connsiteX2" fmla="*/ 4497049 w 4497049"/>
              <a:gd name="connsiteY2" fmla="*/ 1395610 h 172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97049" h="1725393">
                <a:moveTo>
                  <a:pt x="0" y="1725393"/>
                </a:moveTo>
                <a:cubicBezTo>
                  <a:pt x="659567" y="890941"/>
                  <a:pt x="1319135" y="56489"/>
                  <a:pt x="2068643" y="1525"/>
                </a:cubicBezTo>
                <a:cubicBezTo>
                  <a:pt x="2818151" y="-53439"/>
                  <a:pt x="4497049" y="1395610"/>
                  <a:pt x="4497049" y="1395610"/>
                </a:cubicBezTo>
              </a:path>
            </a:pathLst>
          </a:custGeom>
          <a:noFill/>
          <a:ln>
            <a:solidFill>
              <a:srgbClr val="00B05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197246" y="2007875"/>
            <a:ext cx="4811843" cy="1859587"/>
          </a:xfrm>
          <a:custGeom>
            <a:avLst/>
            <a:gdLst>
              <a:gd name="connsiteX0" fmla="*/ 0 w 4811843"/>
              <a:gd name="connsiteY0" fmla="*/ 1859587 h 1859587"/>
              <a:gd name="connsiteX1" fmla="*/ 3057993 w 4811843"/>
              <a:gd name="connsiteY1" fmla="*/ 807 h 1859587"/>
              <a:gd name="connsiteX2" fmla="*/ 4811843 w 4811843"/>
              <a:gd name="connsiteY2" fmla="*/ 1604755 h 185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1843" h="1859587">
                <a:moveTo>
                  <a:pt x="0" y="1859587"/>
                </a:moveTo>
                <a:cubicBezTo>
                  <a:pt x="1128009" y="951433"/>
                  <a:pt x="2256019" y="43279"/>
                  <a:pt x="3057993" y="807"/>
                </a:cubicBezTo>
                <a:cubicBezTo>
                  <a:pt x="3859967" y="-41665"/>
                  <a:pt x="4811843" y="1604755"/>
                  <a:pt x="4811843" y="1604755"/>
                </a:cubicBezTo>
              </a:path>
            </a:pathLst>
          </a:custGeom>
          <a:noFill/>
          <a:ln>
            <a:solidFill>
              <a:schemeClr val="accent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12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Countability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ℚ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Another way to prove this fact formally is focusing on the diagonals, and realize that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diagonal has </a:t>
                </a:r>
                <a:r>
                  <a:rPr lang="en-US" dirty="0">
                    <a:solidFill>
                      <a:srgbClr val="FF0000"/>
                    </a:solidFill>
                  </a:rPr>
                  <a:t>an interesting property!</a:t>
                </a:r>
              </a:p>
              <a:p>
                <a:endParaRPr lang="en-US" i="1" dirty="0">
                  <a:solidFill>
                    <a:srgbClr val="FF0000"/>
                  </a:solidFill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latin typeface="Cambria Math" charset="0"/>
                      </a:rPr>
                      <m:t>{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 |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∈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ℕ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≠0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+2</m:t>
                    </m:r>
                    <m:r>
                      <m:rPr>
                        <m:lit/>
                      </m:rPr>
                      <a:rPr lang="en-US" i="1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93491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Countability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ℚ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Another way to prove this fact formally is focusing on the diagonals, and realize that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diagonal has </a:t>
                </a:r>
                <a:r>
                  <a:rPr lang="en-US" dirty="0">
                    <a:solidFill>
                      <a:srgbClr val="FF0000"/>
                    </a:solidFill>
                  </a:rPr>
                  <a:t>an interesting property!</a:t>
                </a:r>
              </a:p>
              <a:p>
                <a:endParaRPr lang="en-US" i="1" dirty="0">
                  <a:solidFill>
                    <a:srgbClr val="FF0000"/>
                  </a:solidFill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latin typeface="Cambria Math" charset="0"/>
                      </a:rPr>
                      <m:t>{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 |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∈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ℕ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≠0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+2</m:t>
                    </m:r>
                    <m:r>
                      <m:rPr>
                        <m:lit/>
                      </m:rPr>
                      <a:rPr lang="en-US" i="1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/>
          <p:cNvSpPr/>
          <p:nvPr/>
        </p:nvSpPr>
        <p:spPr>
          <a:xfrm rot="5400000">
            <a:off x="9284954" y="3612056"/>
            <a:ext cx="447139" cy="7784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63232" y="4337222"/>
            <a:ext cx="2790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Because of zero indexing</a:t>
            </a:r>
          </a:p>
        </p:txBody>
      </p:sp>
    </p:spTree>
    <p:extLst>
      <p:ext uri="{BB962C8B-B14F-4D97-AF65-F5344CB8AC3E}">
        <p14:creationId xmlns:p14="http://schemas.microsoft.com/office/powerpoint/2010/main" val="3151539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Countability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ℚ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Another way to prove this fact formally is focusing on the diagonals, and realize that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diagonal has </a:t>
                </a:r>
                <a:r>
                  <a:rPr lang="en-US" dirty="0">
                    <a:solidFill>
                      <a:srgbClr val="FF0000"/>
                    </a:solidFill>
                  </a:rPr>
                  <a:t>an interesting property!</a:t>
                </a:r>
              </a:p>
              <a:p>
                <a:endParaRPr lang="en-US" i="1" dirty="0">
                  <a:solidFill>
                    <a:srgbClr val="FF0000"/>
                  </a:solidFill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latin typeface="Cambria Math" charset="0"/>
                      </a:rPr>
                      <m:t>{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 |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∈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ℕ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≠0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+2</m:t>
                    </m:r>
                    <m:r>
                      <m:rPr>
                        <m:lit/>
                      </m:rPr>
                      <a:rPr lang="en-US" i="1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If we can prove that: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/>
          <p:cNvSpPr/>
          <p:nvPr/>
        </p:nvSpPr>
        <p:spPr>
          <a:xfrm rot="5400000">
            <a:off x="9284954" y="3612056"/>
            <a:ext cx="447139" cy="7784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63232" y="4337222"/>
            <a:ext cx="2790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Because of zero indexing</a:t>
            </a:r>
          </a:p>
        </p:txBody>
      </p:sp>
    </p:spTree>
    <p:extLst>
      <p:ext uri="{BB962C8B-B14F-4D97-AF65-F5344CB8AC3E}">
        <p14:creationId xmlns:p14="http://schemas.microsoft.com/office/powerpoint/2010/main" val="9549182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Countability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ℚ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8411" y="1470454"/>
                <a:ext cx="11355859" cy="528869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Another way to prove this fact formally is focusing on the diagonals, and realize that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diagonal has </a:t>
                </a:r>
                <a:r>
                  <a:rPr lang="en-US" dirty="0">
                    <a:solidFill>
                      <a:srgbClr val="FF0000"/>
                    </a:solidFill>
                  </a:rPr>
                  <a:t>an interesting property!</a:t>
                </a:r>
              </a:p>
              <a:p>
                <a:endParaRPr lang="en-US" i="1" dirty="0">
                  <a:solidFill>
                    <a:srgbClr val="FF0000"/>
                  </a:solidFill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latin typeface="Cambria Math" charset="0"/>
                      </a:rPr>
                      <m:t>{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 |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latin typeface="Cambria Math" charset="0"/>
                          </a:rPr>
                          <m:t>∈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ℕ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≠0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+2</m:t>
                    </m:r>
                    <m:r>
                      <m:rPr>
                        <m:lit/>
                      </m:rPr>
                      <a:rPr lang="en-US" i="1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If we can prove that: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∀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is countable]</a:t>
                </a:r>
                <a:r>
                  <a:rPr lang="en-US" dirty="0"/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union</a:t>
                </a:r>
                <a:r>
                  <a:rPr lang="en-US" dirty="0"/>
                  <a:t> of countable sets is </a:t>
                </a:r>
                <a:r>
                  <a:rPr lang="en-US" b="1" dirty="0">
                    <a:solidFill>
                      <a:srgbClr val="7030A0"/>
                    </a:solidFill>
                  </a:rPr>
                  <a:t>also countable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b="1" dirty="0">
                  <a:solidFill>
                    <a:srgbClr val="7030A0"/>
                  </a:solidFill>
                </a:endParaRPr>
              </a:p>
              <a:p>
                <a:r>
                  <a:rPr lang="en-US" dirty="0"/>
                  <a:t>We then have: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∪…=</m:t>
                    </m:r>
                    <m:nary>
                      <m:naryPr>
                        <m:chr m:val="⋃"/>
                        <m:ctrlPr>
                          <a:rPr lang="is-I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+∞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nary>
                    <m:r>
                      <a:rPr lang="en-US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ℚ</m:t>
                        </m:r>
                      </m:e>
                      <m:sup>
                        <m: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 is countable!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411" y="1470454"/>
                <a:ext cx="11355859" cy="5288692"/>
              </a:xfrm>
              <a:blipFill rotWithShape="0">
                <a:blip r:embed="rId3"/>
                <a:stretch>
                  <a:fillRect l="-966" t="-2535" b="-2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/>
          <p:cNvSpPr/>
          <p:nvPr/>
        </p:nvSpPr>
        <p:spPr>
          <a:xfrm rot="5400000">
            <a:off x="9420878" y="3147696"/>
            <a:ext cx="447139" cy="7784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99156" y="3872862"/>
            <a:ext cx="2790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Because of zero indexing</a:t>
            </a:r>
          </a:p>
        </p:txBody>
      </p:sp>
    </p:spTree>
    <p:extLst>
      <p:ext uri="{BB962C8B-B14F-4D97-AF65-F5344CB8AC3E}">
        <p14:creationId xmlns:p14="http://schemas.microsoft.com/office/powerpoint/2010/main" val="13033199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theorems on </a:t>
            </a:r>
            <a:r>
              <a:rPr lang="en-US" dirty="0" err="1"/>
              <a:t>countability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is a countable set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𝑒</m:t>
                    </m:r>
                    <m:r>
                      <a:rPr lang="en-US" b="0" i="1" smtClean="0">
                        <a:latin typeface="Cambria Math" charset="0"/>
                      </a:rPr>
                      <m:t>∉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. </a:t>
                </a:r>
                <a:r>
                  <a:rPr lang="en-US" dirty="0">
                    <a:solidFill>
                      <a:srgbClr val="FF000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∪{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𝑒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countable?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639173" y="2779010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125233" y="2779010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7672490" y="2757081"/>
            <a:ext cx="1941534" cy="839244"/>
          </a:xfrm>
          <a:prstGeom prst="rect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Unknown to science</a:t>
            </a:r>
          </a:p>
        </p:txBody>
      </p:sp>
    </p:spTree>
    <p:extLst>
      <p:ext uri="{BB962C8B-B14F-4D97-AF65-F5344CB8AC3E}">
        <p14:creationId xmlns:p14="http://schemas.microsoft.com/office/powerpoint/2010/main" val="2011012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theorems on </a:t>
            </a:r>
            <a:r>
              <a:rPr lang="en-US" dirty="0" err="1"/>
              <a:t>countability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is a countable set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𝑒</m:t>
                    </m:r>
                    <m:r>
                      <a:rPr lang="en-US" b="0" i="1" smtClean="0">
                        <a:latin typeface="Cambria Math" charset="0"/>
                      </a:rPr>
                      <m:t>∉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. </a:t>
                </a:r>
                <a:r>
                  <a:rPr lang="en-US" dirty="0">
                    <a:solidFill>
                      <a:srgbClr val="FF000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∪{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𝑒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countable?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… is an enumeration of A.</a:t>
                </a:r>
              </a:p>
              <a:p>
                <a:r>
                  <a:rPr lang="en-US" dirty="0"/>
                  <a:t>We then define a </a:t>
                </a:r>
                <a:r>
                  <a:rPr lang="en-US" dirty="0">
                    <a:solidFill>
                      <a:srgbClr val="FF33CC"/>
                    </a:solidFill>
                  </a:rPr>
                  <a:t>new enumeration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 of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∪{</m:t>
                    </m:r>
                    <m:r>
                      <a:rPr lang="en-US" i="1" dirty="0" smtClean="0">
                        <a:latin typeface="Cambria Math" charset="0"/>
                      </a:rPr>
                      <m:t>𝑒</m:t>
                    </m:r>
                    <m:r>
                      <a:rPr lang="en-US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/>
                  <a:t>, like so: 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639173" y="2779010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125233" y="2779010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7672490" y="2757081"/>
            <a:ext cx="1941534" cy="839244"/>
          </a:xfrm>
          <a:prstGeom prst="rect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Unknown to science</a:t>
            </a:r>
          </a:p>
        </p:txBody>
      </p:sp>
      <p:sp>
        <p:nvSpPr>
          <p:cNvPr id="7" name="Oval 6"/>
          <p:cNvSpPr/>
          <p:nvPr/>
        </p:nvSpPr>
        <p:spPr>
          <a:xfrm>
            <a:off x="2382982" y="2493818"/>
            <a:ext cx="2392218" cy="14501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54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theorems on </a:t>
            </a:r>
            <a:r>
              <a:rPr lang="en-US" dirty="0" err="1"/>
              <a:t>countability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is a countable set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𝑒</m:t>
                    </m:r>
                    <m:r>
                      <a:rPr lang="en-US" b="0" i="1" smtClean="0">
                        <a:latin typeface="Cambria Math" charset="0"/>
                      </a:rPr>
                      <m:t>∉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. </a:t>
                </a:r>
                <a:r>
                  <a:rPr lang="en-US" dirty="0">
                    <a:solidFill>
                      <a:srgbClr val="FF000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∪{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𝑒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countable?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… is an enumeration of A.</a:t>
                </a:r>
              </a:p>
              <a:p>
                <a:r>
                  <a:rPr lang="en-US" dirty="0"/>
                  <a:t>We then define a </a:t>
                </a:r>
                <a:r>
                  <a:rPr lang="en-US" dirty="0">
                    <a:solidFill>
                      <a:srgbClr val="FF33CC"/>
                    </a:solidFill>
                  </a:rPr>
                  <a:t>new enumeration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 of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∪{</m:t>
                    </m:r>
                    <m:r>
                      <a:rPr lang="en-US" i="1" dirty="0" smtClean="0">
                        <a:latin typeface="Cambria Math" charset="0"/>
                      </a:rPr>
                      <m:t>𝑒</m:t>
                    </m:r>
                    <m:r>
                      <a:rPr lang="en-US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/>
                  <a:t>, like so: 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639173" y="2779010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125233" y="2779010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7672490" y="2757081"/>
            <a:ext cx="1941534" cy="839244"/>
          </a:xfrm>
          <a:prstGeom prst="rect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Unknown to science</a:t>
            </a:r>
          </a:p>
        </p:txBody>
      </p:sp>
      <p:sp>
        <p:nvSpPr>
          <p:cNvPr id="7" name="Oval 6"/>
          <p:cNvSpPr/>
          <p:nvPr/>
        </p:nvSpPr>
        <p:spPr>
          <a:xfrm>
            <a:off x="2401455" y="2493818"/>
            <a:ext cx="2392218" cy="14501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137237" y="5407043"/>
                <a:ext cx="362065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4">
                        <a:lumMod val="75000"/>
                      </a:schemeClr>
                    </a:solidFill>
                  </a:rPr>
                  <a:t>Pretty much like in the case of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sz="2200" dirty="0">
                    <a:solidFill>
                      <a:schemeClr val="accent4">
                        <a:lumMod val="75000"/>
                      </a:schemeClr>
                    </a:solidFill>
                  </a:rPr>
                  <a:t>, we just “move one index over”!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237" y="5407043"/>
                <a:ext cx="3620654" cy="1107996"/>
              </a:xfrm>
              <a:prstGeom prst="rect">
                <a:avLst/>
              </a:prstGeom>
              <a:blipFill rotWithShape="0">
                <a:blip r:embed="rId3"/>
                <a:stretch>
                  <a:fillRect l="-2189" t="-3846" r="-3030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983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theorems on </a:t>
            </a:r>
            <a:r>
              <a:rPr lang="en-US" dirty="0" err="1"/>
              <a:t>countability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are countable sets.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countable?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639173" y="2779010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125233" y="2779010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7672490" y="2757081"/>
            <a:ext cx="1941534" cy="839244"/>
          </a:xfrm>
          <a:prstGeom prst="rect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Unknown to science</a:t>
            </a:r>
          </a:p>
        </p:txBody>
      </p:sp>
    </p:spTree>
    <p:extLst>
      <p:ext uri="{BB962C8B-B14F-4D97-AF65-F5344CB8AC3E}">
        <p14:creationId xmlns:p14="http://schemas.microsoft.com/office/powerpoint/2010/main" val="8474040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theorems on </a:t>
            </a:r>
            <a:r>
              <a:rPr lang="en-US" dirty="0" err="1"/>
              <a:t>countability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are countable sets.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countable?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For simplicity,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countably infinite</a:t>
                </a:r>
                <a:r>
                  <a:rPr lang="en-US" dirty="0"/>
                  <a:t>.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     1,  2,   3,  4, </a:t>
                </a:r>
                <a:r>
                  <a:rPr lang="mr-IN" dirty="0">
                    <a:solidFill>
                      <a:srgbClr val="FF0000"/>
                    </a:solidFill>
                  </a:rPr>
                  <a:t>…</a:t>
                </a:r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  <a:br>
                  <a:rPr lang="en-US" dirty="0">
                    <a:solidFill>
                      <a:srgbClr val="FF0000"/>
                    </a:solidFill>
                  </a:rPr>
                </a:br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b="0" dirty="0">
                    <a:solidFill>
                      <a:schemeClr val="accent6"/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mr-IN" dirty="0">
                    <a:solidFill>
                      <a:schemeClr val="accent6"/>
                    </a:solidFill>
                  </a:rPr>
                  <a:t>…</a:t>
                </a:r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501" b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639173" y="2779010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125233" y="2779010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7672490" y="2757081"/>
            <a:ext cx="1941534" cy="839244"/>
          </a:xfrm>
          <a:prstGeom prst="rect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Unknown to science</a:t>
            </a:r>
          </a:p>
        </p:txBody>
      </p:sp>
      <p:sp>
        <p:nvSpPr>
          <p:cNvPr id="7" name="Oval 6"/>
          <p:cNvSpPr/>
          <p:nvPr/>
        </p:nvSpPr>
        <p:spPr>
          <a:xfrm>
            <a:off x="2401455" y="2493818"/>
            <a:ext cx="2392218" cy="14501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415626" y="5310773"/>
            <a:ext cx="32438" cy="517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793408" y="5330054"/>
            <a:ext cx="22504" cy="479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300367" y="5310773"/>
            <a:ext cx="0" cy="464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668215" y="5280185"/>
            <a:ext cx="30383" cy="45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952700" y="5431113"/>
                <a:ext cx="2062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700" y="5431113"/>
                <a:ext cx="206275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45455" r="-45455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60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theorems on </a:t>
            </a:r>
            <a:r>
              <a:rPr lang="en-US" dirty="0" err="1"/>
              <a:t>countability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are countable sets.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countable?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For simplicity,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countably infinite</a:t>
                </a:r>
                <a:r>
                  <a:rPr lang="en-US" dirty="0"/>
                  <a:t>.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     1,  2,   3,  4, </a:t>
                </a:r>
                <a:r>
                  <a:rPr lang="mr-IN" dirty="0">
                    <a:solidFill>
                      <a:srgbClr val="FF0000"/>
                    </a:solidFill>
                  </a:rPr>
                  <a:t>…</a:t>
                </a:r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  <a:br>
                  <a:rPr lang="en-US" dirty="0">
                    <a:solidFill>
                      <a:srgbClr val="FF0000"/>
                    </a:solidFill>
                  </a:rPr>
                </a:br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b="0" dirty="0">
                    <a:solidFill>
                      <a:schemeClr val="accent6"/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mr-IN" dirty="0">
                    <a:solidFill>
                      <a:schemeClr val="accent6"/>
                    </a:solidFill>
                  </a:rPr>
                  <a:t>…</a:t>
                </a:r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501" b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639173" y="2779010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125233" y="2779010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7672490" y="2757081"/>
            <a:ext cx="1941534" cy="839244"/>
          </a:xfrm>
          <a:prstGeom prst="rect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Unknown to science</a:t>
            </a:r>
          </a:p>
        </p:txBody>
      </p:sp>
      <p:sp>
        <p:nvSpPr>
          <p:cNvPr id="7" name="Oval 6"/>
          <p:cNvSpPr/>
          <p:nvPr/>
        </p:nvSpPr>
        <p:spPr>
          <a:xfrm>
            <a:off x="2401455" y="2493818"/>
            <a:ext cx="2392218" cy="14501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415626" y="5310773"/>
            <a:ext cx="32438" cy="517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793408" y="5330054"/>
            <a:ext cx="22504" cy="479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300367" y="5310773"/>
            <a:ext cx="0" cy="464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668215" y="5280185"/>
            <a:ext cx="30383" cy="45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952700" y="5431113"/>
                <a:ext cx="2062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700" y="5431113"/>
                <a:ext cx="206275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45455" r="-45455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067030" y="5112373"/>
                <a:ext cx="3798668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f>
                                    <m:fPr>
                                      <m:type m:val="skw"/>
                                      <m:ctrlPr>
                                        <a:rPr lang="en-US" sz="24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charset="0"/>
                                        </a:rPr>
                                        <m:t>+1)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,                 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𝑜𝑑𝑑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f>
                                    <m:fPr>
                                      <m:type m:val="skw"/>
                                      <m:ctrlPr>
                                        <a:rPr lang="en-US" sz="24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,        </m:t>
                              </m:r>
                              <m:r>
                                <a:rPr lang="en-US" sz="2400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𝑒𝑣𝑒𝑛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030" y="5112373"/>
                <a:ext cx="3798668" cy="11791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595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matching of marbles </a:t>
            </a:r>
          </a:p>
          <a:p>
            <a:pPr lvl="1"/>
            <a:r>
              <a:rPr lang="en-US" dirty="0"/>
              <a:t>Every two different marbles on left go to </a:t>
            </a:r>
            <a:r>
              <a:rPr lang="en-US" dirty="0">
                <a:solidFill>
                  <a:srgbClr val="FF33CC"/>
                </a:solidFill>
              </a:rPr>
              <a:t>two different </a:t>
            </a:r>
            <a:r>
              <a:rPr lang="en-US" dirty="0"/>
              <a:t>marbles on right</a:t>
            </a:r>
          </a:p>
          <a:p>
            <a:pPr lvl="1"/>
            <a:r>
              <a:rPr lang="en-US" dirty="0"/>
              <a:t>Every marble on right is matched </a:t>
            </a:r>
            <a:r>
              <a:rPr lang="en-US" dirty="0">
                <a:solidFill>
                  <a:srgbClr val="00B050"/>
                </a:solidFill>
              </a:rPr>
              <a:t>by some </a:t>
            </a:r>
            <a:r>
              <a:rPr lang="en-US" dirty="0"/>
              <a:t>marble on the left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979" y="661055"/>
            <a:ext cx="1855605" cy="12365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654" y="643461"/>
            <a:ext cx="1773939" cy="118216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9110475" y="1167505"/>
            <a:ext cx="2485385" cy="411938"/>
          </a:xfrm>
          <a:prstGeom prst="straightConnector1">
            <a:avLst/>
          </a:prstGeom>
          <a:ln>
            <a:solidFill>
              <a:srgbClr val="FF33C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9579861" y="1572044"/>
            <a:ext cx="1257015" cy="52808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9652187" y="927207"/>
            <a:ext cx="1184689" cy="105361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8848887" y="1759790"/>
            <a:ext cx="2913976" cy="475354"/>
          </a:xfrm>
          <a:custGeom>
            <a:avLst/>
            <a:gdLst>
              <a:gd name="connsiteX0" fmla="*/ 0 w 5980670"/>
              <a:gd name="connsiteY0" fmla="*/ 0 h 1335141"/>
              <a:gd name="connsiteX1" fmla="*/ 4386648 w 5980670"/>
              <a:gd name="connsiteY1" fmla="*/ 1334530 h 1335141"/>
              <a:gd name="connsiteX2" fmla="*/ 5980670 w 5980670"/>
              <a:gd name="connsiteY2" fmla="*/ 135925 h 133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80670" h="1335141">
                <a:moveTo>
                  <a:pt x="0" y="0"/>
                </a:moveTo>
                <a:cubicBezTo>
                  <a:pt x="1694935" y="655938"/>
                  <a:pt x="3389870" y="1311876"/>
                  <a:pt x="4386648" y="1334530"/>
                </a:cubicBezTo>
                <a:cubicBezTo>
                  <a:pt x="5383426" y="1357184"/>
                  <a:pt x="5682048" y="746554"/>
                  <a:pt x="5980670" y="135925"/>
                </a:cubicBezTo>
              </a:path>
            </a:pathLst>
          </a:custGeom>
          <a:noFill/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8848887" y="-46604"/>
            <a:ext cx="2612251" cy="973811"/>
          </a:xfrm>
          <a:custGeom>
            <a:avLst/>
            <a:gdLst>
              <a:gd name="connsiteX0" fmla="*/ 0 w 4497049"/>
              <a:gd name="connsiteY0" fmla="*/ 1725393 h 1725393"/>
              <a:gd name="connsiteX1" fmla="*/ 2068643 w 4497049"/>
              <a:gd name="connsiteY1" fmla="*/ 1525 h 1725393"/>
              <a:gd name="connsiteX2" fmla="*/ 4497049 w 4497049"/>
              <a:gd name="connsiteY2" fmla="*/ 1395610 h 172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97049" h="1725393">
                <a:moveTo>
                  <a:pt x="0" y="1725393"/>
                </a:moveTo>
                <a:cubicBezTo>
                  <a:pt x="659567" y="890941"/>
                  <a:pt x="1319135" y="56489"/>
                  <a:pt x="2068643" y="1525"/>
                </a:cubicBezTo>
                <a:cubicBezTo>
                  <a:pt x="2818151" y="-53439"/>
                  <a:pt x="4497049" y="1395610"/>
                  <a:pt x="4497049" y="1395610"/>
                </a:cubicBezTo>
              </a:path>
            </a:pathLst>
          </a:custGeom>
          <a:noFill/>
          <a:ln>
            <a:solidFill>
              <a:srgbClr val="00B05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773591" y="117284"/>
            <a:ext cx="743985" cy="1117259"/>
          </a:xfrm>
          <a:custGeom>
            <a:avLst/>
            <a:gdLst>
              <a:gd name="connsiteX0" fmla="*/ 0 w 4811843"/>
              <a:gd name="connsiteY0" fmla="*/ 1859587 h 1859587"/>
              <a:gd name="connsiteX1" fmla="*/ 3057993 w 4811843"/>
              <a:gd name="connsiteY1" fmla="*/ 807 h 1859587"/>
              <a:gd name="connsiteX2" fmla="*/ 4811843 w 4811843"/>
              <a:gd name="connsiteY2" fmla="*/ 1604755 h 185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1843" h="1859587">
                <a:moveTo>
                  <a:pt x="0" y="1859587"/>
                </a:moveTo>
                <a:cubicBezTo>
                  <a:pt x="1128009" y="951433"/>
                  <a:pt x="2256019" y="43279"/>
                  <a:pt x="3057993" y="807"/>
                </a:cubicBezTo>
                <a:cubicBezTo>
                  <a:pt x="3859967" y="-41665"/>
                  <a:pt x="4811843" y="1604755"/>
                  <a:pt x="4811843" y="1604755"/>
                </a:cubicBezTo>
              </a:path>
            </a:pathLst>
          </a:custGeom>
          <a:noFill/>
          <a:ln>
            <a:solidFill>
              <a:schemeClr val="accent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077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if A or B (or both) finite?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Caveat: the previous will </a:t>
                </a:r>
                <a:r>
                  <a:rPr lang="en-US" b="1" dirty="0"/>
                  <a:t>not</a:t>
                </a:r>
                <a:r>
                  <a:rPr lang="en-US" dirty="0"/>
                  <a:t> work if A or B end before the other ends.</a:t>
                </a:r>
              </a:p>
              <a:p>
                <a:pPr lvl="1"/>
                <a:r>
                  <a:rPr lang="en-US" dirty="0"/>
                  <a:t>Because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might not exist.</a:t>
                </a:r>
              </a:p>
              <a:p>
                <a:r>
                  <a:rPr lang="en-US" dirty="0"/>
                  <a:t>We leave it to you to iron out the details of what happens then.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49383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∪</m:t>
                    </m:r>
                    <m:r>
                      <a:rPr lang="en-US" b="0" i="1" smtClean="0">
                        <a:latin typeface="Cambria Math" charset="0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</a:rPr>
                      <m:t>∪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countable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charset="0"/>
                      </a:rPr>
                      <m:t>𝐴</m:t>
                    </m:r>
                    <m:r>
                      <a:rPr lang="en-US" sz="3200" i="1" dirty="0" smtClean="0">
                        <a:latin typeface="Cambria Math" charset="0"/>
                      </a:rPr>
                      <m:t>, </m:t>
                    </m:r>
                    <m:r>
                      <a:rPr lang="en-US" sz="3200" i="1" dirty="0" smtClean="0">
                        <a:latin typeface="Cambria Math" charset="0"/>
                      </a:rPr>
                      <m:t>𝐵</m:t>
                    </m:r>
                    <m:r>
                      <a:rPr lang="en-US" sz="3200" i="1" dirty="0" smtClean="0">
                        <a:latin typeface="Cambria Math" charset="0"/>
                      </a:rPr>
                      <m:t>, </m:t>
                    </m:r>
                    <m:r>
                      <a:rPr lang="en-US" sz="3200" i="1" dirty="0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3200" dirty="0"/>
                  <a:t> are countable, so is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𝐴</m:t>
                    </m:r>
                    <m:r>
                      <a:rPr lang="en-US" sz="3200" i="1">
                        <a:latin typeface="Cambria Math" charset="0"/>
                      </a:rPr>
                      <m:t>∪</m:t>
                    </m:r>
                    <m:r>
                      <a:rPr lang="en-US" sz="3200" i="1">
                        <a:latin typeface="Cambria Math" charset="0"/>
                      </a:rPr>
                      <m:t>𝐵</m:t>
                    </m:r>
                    <m:r>
                      <a:rPr lang="en-US" sz="3200" i="1">
                        <a:latin typeface="Cambria Math" charset="0"/>
                      </a:rPr>
                      <m:t>∪</m:t>
                    </m:r>
                    <m:r>
                      <a:rPr lang="en-US" sz="3200" i="1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3200" dirty="0"/>
                  <a:t>.</a:t>
                </a:r>
              </a:p>
              <a:p>
                <a:pPr lvl="1"/>
                <a:r>
                  <a:rPr lang="en-US" sz="3200" b="0" dirty="0">
                    <a:solidFill>
                      <a:schemeClr val="accent2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𝐴</m:t>
                    </m:r>
                    <m:r>
                      <a:rPr lang="en-US" sz="3200" b="0" i="1" dirty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3200" b="0" i="1" dirty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3200" b="0" dirty="0">
                    <a:solidFill>
                      <a:schemeClr val="accent2"/>
                    </a:solidFill>
                  </a:rPr>
                  <a:t> are countable,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∪ </m:t>
                        </m:r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accent2"/>
                    </a:solidFill>
                  </a:rPr>
                  <a:t> is countable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∪ 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∪ </m:t>
                    </m:r>
                    <m:r>
                      <a:rPr lang="en-US" sz="3200" b="0" i="1" smtClean="0">
                        <a:latin typeface="Cambria Math" charset="0"/>
                      </a:rPr>
                      <m:t>𝐶</m:t>
                    </m:r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∪ </m:t>
                    </m:r>
                    <m:r>
                      <a:rPr lang="en-US" sz="3200" b="0" i="1" smtClean="0">
                        <a:latin typeface="Cambria Math" charset="0"/>
                      </a:rPr>
                      <m:t>𝐶</m:t>
                    </m:r>
                    <m:r>
                      <a:rPr lang="en-US" sz="32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>
                    <a:solidFill>
                      <a:srgbClr val="7030A0"/>
                    </a:solidFill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32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3200" dirty="0">
                    <a:solidFill>
                      <a:srgbClr val="7030A0"/>
                    </a:solidFill>
                  </a:rPr>
                  <a:t> are countable, </a:t>
                </a:r>
                <a:br>
                  <a:rPr lang="en-US" sz="3200" i="1" dirty="0">
                    <a:solidFill>
                      <a:srgbClr val="7030A0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∪</m:t>
                    </m:r>
                    <m:r>
                      <a:rPr lang="en-US" sz="3200" i="1">
                        <a:solidFill>
                          <a:srgbClr val="7030A0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3200" i="1">
                        <a:solidFill>
                          <a:srgbClr val="7030A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∪ </m:t>
                        </m:r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sz="32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∪ </m:t>
                    </m:r>
                    <m:r>
                      <a:rPr lang="en-US" sz="32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3200" dirty="0">
                    <a:solidFill>
                      <a:srgbClr val="7030A0"/>
                    </a:solidFill>
                  </a:rPr>
                  <a:t> is countable.</a:t>
                </a: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3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430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∪</m:t>
                    </m:r>
                    <m:r>
                      <a:rPr lang="en-US" b="0" i="1" smtClean="0">
                        <a:latin typeface="Cambria Math" charset="0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</a:rPr>
                      <m:t>∪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countable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charset="0"/>
                      </a:rPr>
                      <m:t>𝐴</m:t>
                    </m:r>
                    <m:r>
                      <a:rPr lang="en-US" sz="3200" i="1" dirty="0" smtClean="0">
                        <a:latin typeface="Cambria Math" charset="0"/>
                      </a:rPr>
                      <m:t>, </m:t>
                    </m:r>
                    <m:r>
                      <a:rPr lang="en-US" sz="3200" i="1" dirty="0" smtClean="0">
                        <a:latin typeface="Cambria Math" charset="0"/>
                      </a:rPr>
                      <m:t>𝐵</m:t>
                    </m:r>
                    <m:r>
                      <a:rPr lang="en-US" sz="3200" i="1" dirty="0" smtClean="0">
                        <a:latin typeface="Cambria Math" charset="0"/>
                      </a:rPr>
                      <m:t>, </m:t>
                    </m:r>
                    <m:r>
                      <a:rPr lang="en-US" sz="3200" i="1" dirty="0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3200" dirty="0"/>
                  <a:t> are countable, so is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𝐴</m:t>
                    </m:r>
                    <m:r>
                      <a:rPr lang="en-US" sz="3200" i="1">
                        <a:latin typeface="Cambria Math" charset="0"/>
                      </a:rPr>
                      <m:t>∪</m:t>
                    </m:r>
                    <m:r>
                      <a:rPr lang="en-US" sz="3200" i="1">
                        <a:latin typeface="Cambria Math" charset="0"/>
                      </a:rPr>
                      <m:t>𝐵</m:t>
                    </m:r>
                    <m:r>
                      <a:rPr lang="en-US" sz="3200" i="1">
                        <a:latin typeface="Cambria Math" charset="0"/>
                      </a:rPr>
                      <m:t>∪</m:t>
                    </m:r>
                    <m:r>
                      <a:rPr lang="en-US" sz="3200" i="1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3200" dirty="0"/>
                  <a:t>.</a:t>
                </a:r>
              </a:p>
              <a:p>
                <a:pPr lvl="1"/>
                <a:r>
                  <a:rPr lang="en-US" sz="3200" b="0" dirty="0">
                    <a:solidFill>
                      <a:schemeClr val="accent2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𝐴</m:t>
                    </m:r>
                    <m:r>
                      <a:rPr lang="en-US" sz="3200" b="0" i="1" dirty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3200" b="0" i="1" dirty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3200" b="0" dirty="0">
                    <a:solidFill>
                      <a:schemeClr val="accent2"/>
                    </a:solidFill>
                  </a:rPr>
                  <a:t> are countable,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∪ </m:t>
                        </m:r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accent2"/>
                    </a:solidFill>
                  </a:rPr>
                  <a:t> is countable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∪ 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∪ </m:t>
                    </m:r>
                    <m:r>
                      <a:rPr lang="en-US" sz="3200" b="0" i="1" smtClean="0">
                        <a:latin typeface="Cambria Math" charset="0"/>
                      </a:rPr>
                      <m:t>𝐶</m:t>
                    </m:r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∪ </m:t>
                    </m:r>
                    <m:r>
                      <a:rPr lang="en-US" sz="3200" b="0" i="1" smtClean="0">
                        <a:latin typeface="Cambria Math" charset="0"/>
                      </a:rPr>
                      <m:t>𝐶</m:t>
                    </m:r>
                    <m:r>
                      <a:rPr lang="en-US" sz="32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>
                    <a:solidFill>
                      <a:srgbClr val="7030A0"/>
                    </a:solidFill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32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3200" dirty="0">
                    <a:solidFill>
                      <a:srgbClr val="7030A0"/>
                    </a:solidFill>
                  </a:rPr>
                  <a:t> are countable, </a:t>
                </a:r>
                <a:br>
                  <a:rPr lang="en-US" sz="3200" i="1" dirty="0">
                    <a:solidFill>
                      <a:srgbClr val="7030A0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∪</m:t>
                    </m:r>
                    <m:r>
                      <a:rPr lang="en-US" sz="3200" i="1">
                        <a:solidFill>
                          <a:srgbClr val="7030A0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3200" i="1">
                        <a:solidFill>
                          <a:srgbClr val="7030A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∪ </m:t>
                        </m:r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sz="32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∪ </m:t>
                    </m:r>
                    <m:r>
                      <a:rPr lang="en-US" sz="32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3200" dirty="0">
                    <a:solidFill>
                      <a:srgbClr val="7030A0"/>
                    </a:solidFill>
                  </a:rPr>
                  <a:t> is countable.</a:t>
                </a:r>
              </a:p>
              <a:p>
                <a:endParaRPr lang="en-US" dirty="0"/>
              </a:p>
              <a:p>
                <a:r>
                  <a:rPr lang="en-US" sz="3200" dirty="0"/>
                  <a:t>Generally,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D81FE2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D81FE2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D81FE2"/>
                        </a:solidFill>
                        <a:latin typeface="Cambria Math" charset="0"/>
                      </a:rPr>
                      <m:t>,…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D81FE2"/>
                    </a:solidFill>
                  </a:rPr>
                  <a:t>  countable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⇒</m:t>
                    </m:r>
                    <m:nary>
                      <m:naryPr>
                        <m:chr m:val="⋃"/>
                        <m:ctrlPr>
                          <a:rPr lang="is-IS" sz="32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32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200" dirty="0">
                    <a:solidFill>
                      <a:schemeClr val="accent4">
                        <a:lumMod val="75000"/>
                      </a:schemeClr>
                    </a:solidFill>
                  </a:rPr>
                  <a:t> countable</a:t>
                </a:r>
              </a:p>
              <a:p>
                <a:pPr marL="0" indent="0" algn="ctr">
                  <a:buNone/>
                </a:pPr>
                <a:r>
                  <a:rPr lang="en-US" sz="3200" i="1" dirty="0">
                    <a:solidFill>
                      <a:schemeClr val="bg1">
                        <a:lumMod val="65000"/>
                      </a:schemeClr>
                    </a:solidFill>
                  </a:rPr>
                  <a:t>(Countable union of countable sets is countable)</a:t>
                </a:r>
              </a:p>
              <a:p>
                <a:endParaRPr lang="en-US" sz="3200" dirty="0">
                  <a:solidFill>
                    <a:srgbClr val="7030A0"/>
                  </a:solidFill>
                </a:endParaRPr>
              </a:p>
              <a:p>
                <a:pPr lvl="1"/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33" t="-280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4817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∪</m:t>
                    </m:r>
                    <m:r>
                      <a:rPr lang="en-US" b="0" i="1" smtClean="0">
                        <a:latin typeface="Cambria Math" charset="0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</a:rPr>
                      <m:t>∪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countable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charset="0"/>
                      </a:rPr>
                      <m:t>𝐴</m:t>
                    </m:r>
                    <m:r>
                      <a:rPr lang="en-US" sz="3200" i="1" dirty="0" smtClean="0">
                        <a:latin typeface="Cambria Math" charset="0"/>
                      </a:rPr>
                      <m:t>, </m:t>
                    </m:r>
                    <m:r>
                      <a:rPr lang="en-US" sz="3200" i="1" dirty="0" smtClean="0">
                        <a:latin typeface="Cambria Math" charset="0"/>
                      </a:rPr>
                      <m:t>𝐵</m:t>
                    </m:r>
                    <m:r>
                      <a:rPr lang="en-US" sz="3200" i="1" dirty="0" smtClean="0">
                        <a:latin typeface="Cambria Math" charset="0"/>
                      </a:rPr>
                      <m:t>, </m:t>
                    </m:r>
                    <m:r>
                      <a:rPr lang="en-US" sz="3200" i="1" dirty="0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3200" dirty="0"/>
                  <a:t> are countable, so is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𝐴</m:t>
                    </m:r>
                    <m:r>
                      <a:rPr lang="en-US" sz="3200" i="1">
                        <a:latin typeface="Cambria Math" charset="0"/>
                      </a:rPr>
                      <m:t>∪</m:t>
                    </m:r>
                    <m:r>
                      <a:rPr lang="en-US" sz="3200" i="1">
                        <a:latin typeface="Cambria Math" charset="0"/>
                      </a:rPr>
                      <m:t>𝐵</m:t>
                    </m:r>
                    <m:r>
                      <a:rPr lang="en-US" sz="3200" i="1">
                        <a:latin typeface="Cambria Math" charset="0"/>
                      </a:rPr>
                      <m:t>∪</m:t>
                    </m:r>
                    <m:r>
                      <a:rPr lang="en-US" sz="3200" i="1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3200" dirty="0"/>
                  <a:t>.</a:t>
                </a:r>
              </a:p>
              <a:p>
                <a:pPr lvl="1"/>
                <a:r>
                  <a:rPr lang="en-US" sz="3200" b="0" dirty="0">
                    <a:solidFill>
                      <a:schemeClr val="accent2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𝐴</m:t>
                    </m:r>
                    <m:r>
                      <a:rPr lang="en-US" sz="3200" b="0" i="1" dirty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3200" b="0" i="1" dirty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3200" b="0" dirty="0">
                    <a:solidFill>
                      <a:schemeClr val="accent2"/>
                    </a:solidFill>
                  </a:rPr>
                  <a:t> are countable,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∪ </m:t>
                        </m:r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accent2"/>
                    </a:solidFill>
                  </a:rPr>
                  <a:t> is countable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∪ 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∪ </m:t>
                    </m:r>
                    <m:r>
                      <a:rPr lang="en-US" sz="3200" b="0" i="1" smtClean="0">
                        <a:latin typeface="Cambria Math" charset="0"/>
                      </a:rPr>
                      <m:t>𝐶</m:t>
                    </m:r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∪ </m:t>
                    </m:r>
                    <m:r>
                      <a:rPr lang="en-US" sz="3200" b="0" i="1" smtClean="0">
                        <a:latin typeface="Cambria Math" charset="0"/>
                      </a:rPr>
                      <m:t>𝐶</m:t>
                    </m:r>
                    <m:r>
                      <a:rPr lang="en-US" sz="32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>
                    <a:solidFill>
                      <a:srgbClr val="7030A0"/>
                    </a:solidFill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32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3200" dirty="0">
                    <a:solidFill>
                      <a:srgbClr val="7030A0"/>
                    </a:solidFill>
                  </a:rPr>
                  <a:t> are countable, </a:t>
                </a:r>
                <a:br>
                  <a:rPr lang="en-US" sz="3200" i="1" dirty="0">
                    <a:solidFill>
                      <a:srgbClr val="7030A0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∪</m:t>
                    </m:r>
                    <m:r>
                      <a:rPr lang="en-US" sz="3200" i="1">
                        <a:solidFill>
                          <a:srgbClr val="7030A0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3200" i="1">
                        <a:solidFill>
                          <a:srgbClr val="7030A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∪ </m:t>
                        </m:r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sz="32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∪ </m:t>
                    </m:r>
                    <m:r>
                      <a:rPr lang="en-US" sz="32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3200" dirty="0">
                    <a:solidFill>
                      <a:srgbClr val="7030A0"/>
                    </a:solidFill>
                  </a:rPr>
                  <a:t> is countable.</a:t>
                </a:r>
              </a:p>
              <a:p>
                <a:endParaRPr lang="en-US" dirty="0"/>
              </a:p>
              <a:p>
                <a:r>
                  <a:rPr lang="en-US" sz="3200" dirty="0"/>
                  <a:t>Generally,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D81FE2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D81FE2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D81FE2"/>
                        </a:solidFill>
                        <a:latin typeface="Cambria Math" charset="0"/>
                      </a:rPr>
                      <m:t>,…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charset="0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3200" b="0" i="1" smtClean="0">
                            <a:solidFill>
                              <a:srgbClr val="D81FE2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D81FE2"/>
                        </a:solidFill>
                        <a:latin typeface="Cambria Math" charset="0"/>
                      </a:rPr>
                      <m:t>,…</m:t>
                    </m:r>
                  </m:oMath>
                </a14:m>
                <a:r>
                  <a:rPr lang="en-US" sz="3200" dirty="0">
                    <a:solidFill>
                      <a:srgbClr val="D81FE2"/>
                    </a:solidFill>
                  </a:rPr>
                  <a:t>  countable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⇒</m:t>
                    </m:r>
                    <m:nary>
                      <m:naryPr>
                        <m:chr m:val="⋃"/>
                        <m:ctrlPr>
                          <a:rPr lang="is-IS" sz="32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32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+∞</m:t>
                        </m:r>
                      </m:sup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200" dirty="0">
                    <a:solidFill>
                      <a:schemeClr val="accent4">
                        <a:lumMod val="75000"/>
                      </a:schemeClr>
                    </a:solidFill>
                  </a:rPr>
                  <a:t> countable</a:t>
                </a:r>
              </a:p>
              <a:p>
                <a:pPr marL="0" indent="0" algn="ctr">
                  <a:buNone/>
                </a:pPr>
                <a:r>
                  <a:rPr lang="en-US" sz="3200" i="1" dirty="0">
                    <a:solidFill>
                      <a:schemeClr val="bg1">
                        <a:lumMod val="65000"/>
                      </a:schemeClr>
                    </a:solidFill>
                  </a:rPr>
                  <a:t>(Countable union of countable sets is countable)</a:t>
                </a:r>
              </a:p>
              <a:p>
                <a:endParaRPr lang="en-US" sz="3200" dirty="0">
                  <a:solidFill>
                    <a:srgbClr val="7030A0"/>
                  </a:solidFill>
                </a:endParaRPr>
              </a:p>
              <a:p>
                <a:pPr lvl="1"/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33" t="-2801" b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187146" y="6042454"/>
            <a:ext cx="79577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0000"/>
                </a:solidFill>
              </a:rPr>
              <a:t>Proof on next slide!</a:t>
            </a:r>
          </a:p>
        </p:txBody>
      </p:sp>
    </p:spTree>
    <p:extLst>
      <p:ext uri="{BB962C8B-B14F-4D97-AF65-F5344CB8AC3E}">
        <p14:creationId xmlns:p14="http://schemas.microsoft.com/office/powerpoint/2010/main" val="203761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Countable union of countable sets countable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Here’s a proof that uses the snaking </a:t>
                </a:r>
                <a:r>
                  <a:rPr lang="en-US" dirty="0" err="1"/>
                  <a:t>patern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D81FE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D81FE2"/>
                        </a:solidFill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solidFill>
                          <a:srgbClr val="D81FE2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D81FE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r>
                  <a:rPr lang="en-US" dirty="0"/>
                  <a:t>. Then, we can arrange the elements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</a:t>
                </a:r>
                <a:r>
                  <a:rPr lang="en-US" dirty="0" err="1"/>
                  <a:t>th</a:t>
                </a:r>
                <a:r>
                  <a:rPr lang="en-US" dirty="0"/>
                  <a:t> set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row of a 2D matrix: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3737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Countable union of countable sets countable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Here’s another proof that uses the snaking </a:t>
                </a:r>
                <a:r>
                  <a:rPr lang="en-US" dirty="0" err="1"/>
                  <a:t>patern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D81FE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D81FE2"/>
                        </a:solidFill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solidFill>
                          <a:srgbClr val="D81FE2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D81FE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r>
                  <a:rPr lang="en-US" dirty="0"/>
                  <a:t>. Then, we can arrange the elements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</a:t>
                </a:r>
                <a:r>
                  <a:rPr lang="en-US" dirty="0" err="1"/>
                  <a:t>th</a:t>
                </a:r>
                <a:r>
                  <a:rPr lang="en-US" dirty="0"/>
                  <a:t> set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row of a 2D matrix: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7468549"/>
                  </p:ext>
                </p:extLst>
              </p:nvPr>
            </p:nvGraphicFramePr>
            <p:xfrm>
              <a:off x="2032000" y="3635861"/>
              <a:ext cx="8128002" cy="23116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b="0" baseline="30000" dirty="0">
                              <a:solidFill>
                                <a:schemeClr val="tx1"/>
                              </a:solidFill>
                            </a:rPr>
                            <a:t>st</a:t>
                          </a:r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 element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b="0" baseline="30000" dirty="0">
                              <a:solidFill>
                                <a:schemeClr val="tx1"/>
                              </a:solidFill>
                            </a:rPr>
                            <a:t>nd</a:t>
                          </a:r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 element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r>
                            <a:rPr lang="en-US" b="0" baseline="30000" dirty="0">
                              <a:solidFill>
                                <a:schemeClr val="tx1"/>
                              </a:solidFill>
                            </a:rPr>
                            <a:t>rd</a:t>
                          </a:r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 element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r>
                            <a:rPr lang="en-US" b="0" baseline="30000" dirty="0">
                              <a:solidFill>
                                <a:schemeClr val="tx1"/>
                              </a:solidFill>
                            </a:rPr>
                            <a:t>th</a:t>
                          </a:r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 element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7468549"/>
                  </p:ext>
                </p:extLst>
              </p:nvPr>
            </p:nvGraphicFramePr>
            <p:xfrm>
              <a:off x="2032000" y="3635861"/>
              <a:ext cx="8128002" cy="23116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/>
                    <a:gridCol w="1354667"/>
                    <a:gridCol w="1354667"/>
                    <a:gridCol w="1354667"/>
                    <a:gridCol w="1354667"/>
                    <a:gridCol w="1354667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b="0" baseline="30000" dirty="0" smtClean="0">
                              <a:solidFill>
                                <a:schemeClr val="tx1"/>
                              </a:solidFill>
                            </a:rPr>
                            <a:t>st</a:t>
                          </a:r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 element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b="0" baseline="30000" dirty="0" smtClean="0">
                              <a:solidFill>
                                <a:schemeClr val="tx1"/>
                              </a:solidFill>
                            </a:rPr>
                            <a:t>nd</a:t>
                          </a:r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 element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r>
                            <a:rPr lang="en-US" b="0" baseline="30000" dirty="0" smtClean="0">
                              <a:solidFill>
                                <a:schemeClr val="tx1"/>
                              </a:solidFill>
                            </a:rPr>
                            <a:t>rd</a:t>
                          </a:r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 element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r>
                            <a:rPr lang="en-US" b="0" baseline="30000" dirty="0" smtClean="0">
                              <a:solidFill>
                                <a:schemeClr val="tx1"/>
                              </a:solidFill>
                            </a:rPr>
                            <a:t>th</a:t>
                          </a:r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 element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351" t="-8197" r="-901" b="-526230"/>
                          </a:stretch>
                        </a:blipFill>
                      </a:tcPr>
                    </a:tc>
                  </a:tr>
                  <a:tr h="3910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50" t="-103125" r="-501802" b="-4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103125" r="-399552" b="-4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0901" t="-103125" r="-301351" b="-4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0901" t="-103125" r="-201351" b="-4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9103" t="-103125" r="-100448" b="-4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351" t="-103125" r="-901" b="-401563"/>
                          </a:stretch>
                        </a:blipFill>
                      </a:tcPr>
                    </a:tc>
                  </a:tr>
                  <a:tr h="3924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50" t="-200000" r="-501802" b="-2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200000" r="-399552" b="-2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0901" t="-200000" r="-301351" b="-2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0901" t="-200000" r="-201351" b="-2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9103" t="-200000" r="-100448" b="-2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351" t="-200000" r="-901" b="-295385"/>
                          </a:stretch>
                        </a:blipFill>
                      </a:tcPr>
                    </a:tc>
                  </a:tr>
                  <a:tr h="3938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50" t="-300000" r="-501802" b="-1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300000" r="-399552" b="-1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0901" t="-300000" r="-301351" b="-1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0901" t="-300000" r="-201351" b="-1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9103" t="-300000" r="-100448" b="-1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351" t="-300000" r="-901" b="-195385"/>
                          </a:stretch>
                        </a:blipFill>
                      </a:tcPr>
                    </a:tc>
                  </a:tr>
                  <a:tr h="3924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50" t="-406250" r="-501802" b="-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406250" r="-399552" b="-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0901" t="-406250" r="-301351" b="-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0901" t="-406250" r="-201351" b="-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9103" t="-406250" r="-100448" b="-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351" t="-406250" r="-901" b="-9843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50" t="-531148" r="-50180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531148" r="-39955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0901" t="-531148" r="-30135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0901" t="-531148" r="-20135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9103" t="-531148" r="-10044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351" t="-531148" r="-901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09039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Countable union of countable sets countable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Here’s another proof that uses the snaking </a:t>
                </a:r>
                <a:r>
                  <a:rPr lang="en-US" dirty="0" err="1"/>
                  <a:t>patern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D81FE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D81FE2"/>
                        </a:solidFill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solidFill>
                          <a:srgbClr val="D81FE2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D81FE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r>
                  <a:rPr lang="en-US" dirty="0"/>
                  <a:t>. Then, we can arrange the elements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</a:t>
                </a:r>
                <a:r>
                  <a:rPr lang="en-US" dirty="0" err="1"/>
                  <a:t>th</a:t>
                </a:r>
                <a:r>
                  <a:rPr lang="en-US" dirty="0"/>
                  <a:t> set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row of a 2D matrix: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7468549"/>
                  </p:ext>
                </p:extLst>
              </p:nvPr>
            </p:nvGraphicFramePr>
            <p:xfrm>
              <a:off x="2032000" y="3635861"/>
              <a:ext cx="8128002" cy="23116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b="0" baseline="30000" dirty="0">
                              <a:solidFill>
                                <a:schemeClr val="tx1"/>
                              </a:solidFill>
                            </a:rPr>
                            <a:t>st</a:t>
                          </a:r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 element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b="0" baseline="30000" dirty="0">
                              <a:solidFill>
                                <a:schemeClr val="tx1"/>
                              </a:solidFill>
                            </a:rPr>
                            <a:t>nd</a:t>
                          </a:r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 element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r>
                            <a:rPr lang="en-US" b="0" baseline="30000" dirty="0">
                              <a:solidFill>
                                <a:schemeClr val="tx1"/>
                              </a:solidFill>
                            </a:rPr>
                            <a:t>rd</a:t>
                          </a:r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 element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r>
                            <a:rPr lang="en-US" b="0" baseline="30000" dirty="0">
                              <a:solidFill>
                                <a:schemeClr val="tx1"/>
                              </a:solidFill>
                            </a:rPr>
                            <a:t>th</a:t>
                          </a:r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 element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7468549"/>
                  </p:ext>
                </p:extLst>
              </p:nvPr>
            </p:nvGraphicFramePr>
            <p:xfrm>
              <a:off x="2032000" y="3635861"/>
              <a:ext cx="8128002" cy="23116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/>
                    <a:gridCol w="1354667"/>
                    <a:gridCol w="1354667"/>
                    <a:gridCol w="1354667"/>
                    <a:gridCol w="1354667"/>
                    <a:gridCol w="1354667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b="0" baseline="30000" dirty="0" smtClean="0">
                              <a:solidFill>
                                <a:schemeClr val="tx1"/>
                              </a:solidFill>
                            </a:rPr>
                            <a:t>st</a:t>
                          </a:r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 element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b="0" baseline="30000" dirty="0" smtClean="0">
                              <a:solidFill>
                                <a:schemeClr val="tx1"/>
                              </a:solidFill>
                            </a:rPr>
                            <a:t>nd</a:t>
                          </a:r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 element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r>
                            <a:rPr lang="en-US" b="0" baseline="30000" dirty="0" smtClean="0">
                              <a:solidFill>
                                <a:schemeClr val="tx1"/>
                              </a:solidFill>
                            </a:rPr>
                            <a:t>rd</a:t>
                          </a:r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 element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r>
                            <a:rPr lang="en-US" b="0" baseline="30000" dirty="0" smtClean="0">
                              <a:solidFill>
                                <a:schemeClr val="tx1"/>
                              </a:solidFill>
                            </a:rPr>
                            <a:t>th</a:t>
                          </a:r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 element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351" t="-8197" r="-901" b="-526230"/>
                          </a:stretch>
                        </a:blipFill>
                      </a:tcPr>
                    </a:tc>
                  </a:tr>
                  <a:tr h="3910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50" t="-103125" r="-501802" b="-4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103125" r="-399552" b="-4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0901" t="-103125" r="-301351" b="-4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0901" t="-103125" r="-201351" b="-4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9103" t="-103125" r="-100448" b="-4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351" t="-103125" r="-901" b="-401563"/>
                          </a:stretch>
                        </a:blipFill>
                      </a:tcPr>
                    </a:tc>
                  </a:tr>
                  <a:tr h="3924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50" t="-200000" r="-501802" b="-2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200000" r="-399552" b="-2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0901" t="-200000" r="-301351" b="-2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0901" t="-200000" r="-201351" b="-2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9103" t="-200000" r="-100448" b="-2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351" t="-200000" r="-901" b="-295385"/>
                          </a:stretch>
                        </a:blipFill>
                      </a:tcPr>
                    </a:tc>
                  </a:tr>
                  <a:tr h="3938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50" t="-300000" r="-501802" b="-1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300000" r="-399552" b="-1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0901" t="-300000" r="-301351" b="-1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0901" t="-300000" r="-201351" b="-1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9103" t="-300000" r="-100448" b="-1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351" t="-300000" r="-901" b="-195385"/>
                          </a:stretch>
                        </a:blipFill>
                      </a:tcPr>
                    </a:tc>
                  </a:tr>
                  <a:tr h="3924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50" t="-406250" r="-501802" b="-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406250" r="-399552" b="-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0901" t="-406250" r="-301351" b="-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0901" t="-406250" r="-201351" b="-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9103" t="-406250" r="-100448" b="-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351" t="-406250" r="-901" b="-9843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50" t="-531148" r="-50180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531148" r="-39955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0901" t="-531148" r="-30135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0901" t="-531148" r="-20135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9103" t="-531148" r="-10044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351" t="-531148" r="-901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71" y="4183642"/>
            <a:ext cx="1779649" cy="1216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29103" y="5671751"/>
            <a:ext cx="1762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Snake ‘</a:t>
            </a:r>
            <a:r>
              <a:rPr lang="en-US" sz="2400" dirty="0" err="1">
                <a:solidFill>
                  <a:srgbClr val="0070C0"/>
                </a:solidFill>
              </a:rPr>
              <a:t>em</a:t>
            </a:r>
            <a:r>
              <a:rPr lang="en-US" sz="2400" dirty="0">
                <a:solidFill>
                  <a:srgbClr val="0070C0"/>
                </a:solidFill>
              </a:rPr>
              <a:t>!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361938" y="4208356"/>
            <a:ext cx="667264" cy="5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133970" y="4208356"/>
            <a:ext cx="667264" cy="5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627289" y="4208356"/>
            <a:ext cx="667264" cy="5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361938" y="4208356"/>
            <a:ext cx="667264" cy="376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927338" y="4311521"/>
            <a:ext cx="667264" cy="376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238368" y="4687522"/>
            <a:ext cx="12356" cy="391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462714" y="4676827"/>
            <a:ext cx="566488" cy="346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791479" y="4208356"/>
            <a:ext cx="566488" cy="346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491143" y="4251892"/>
            <a:ext cx="12356" cy="391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644638" y="4695073"/>
            <a:ext cx="667264" cy="376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238368" y="5137070"/>
            <a:ext cx="667264" cy="376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4226012" y="5506762"/>
            <a:ext cx="12356" cy="391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462374" y="5442196"/>
            <a:ext cx="566488" cy="346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884916" y="4963829"/>
            <a:ext cx="566488" cy="346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7214568" y="4554171"/>
            <a:ext cx="566488" cy="346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490062" y="4201722"/>
            <a:ext cx="566488" cy="346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9540244" y="4319072"/>
            <a:ext cx="667264" cy="376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8303138" y="4731496"/>
            <a:ext cx="667264" cy="376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880936" y="5078627"/>
            <a:ext cx="667264" cy="376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5621267" y="5453633"/>
            <a:ext cx="667264" cy="376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5419812" y="5845669"/>
            <a:ext cx="12356" cy="391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616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theorems on </a:t>
            </a:r>
            <a:r>
              <a:rPr lang="en-US" dirty="0" err="1"/>
              <a:t>countability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are countable sets.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 ×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countable?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694591" y="2640464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180651" y="2640464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7727908" y="2618535"/>
            <a:ext cx="1941534" cy="839244"/>
          </a:xfrm>
          <a:prstGeom prst="rect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Unknown to science</a:t>
            </a:r>
          </a:p>
        </p:txBody>
      </p:sp>
    </p:spTree>
    <p:extLst>
      <p:ext uri="{BB962C8B-B14F-4D97-AF65-F5344CB8AC3E}">
        <p14:creationId xmlns:p14="http://schemas.microsoft.com/office/powerpoint/2010/main" val="18560742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theorems on </a:t>
            </a:r>
            <a:r>
              <a:rPr lang="en-US" dirty="0" err="1"/>
              <a:t>countability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are countable sets.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 ×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countable?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Proof is exactly the same as the proof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countable!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694591" y="2640464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180651" y="2640464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7727908" y="2618535"/>
            <a:ext cx="1941534" cy="839244"/>
          </a:xfrm>
          <a:prstGeom prst="rect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Unknown to science</a:t>
            </a:r>
          </a:p>
        </p:txBody>
      </p:sp>
      <p:sp>
        <p:nvSpPr>
          <p:cNvPr id="7" name="Oval 6"/>
          <p:cNvSpPr/>
          <p:nvPr/>
        </p:nvSpPr>
        <p:spPr>
          <a:xfrm>
            <a:off x="2438651" y="2335031"/>
            <a:ext cx="2392218" cy="14501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493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theorems on </a:t>
            </a:r>
            <a:r>
              <a:rPr lang="en-US" dirty="0" err="1"/>
              <a:t>countability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are countable sets.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 ×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countable?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Proof is exactly the same as the proof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countable!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694591" y="2640464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180651" y="2640464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7727908" y="2618535"/>
            <a:ext cx="1941534" cy="839244"/>
          </a:xfrm>
          <a:prstGeom prst="rect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Unknown to science</a:t>
            </a:r>
          </a:p>
        </p:txBody>
      </p:sp>
      <p:sp>
        <p:nvSpPr>
          <p:cNvPr id="7" name="Oval 6"/>
          <p:cNvSpPr/>
          <p:nvPr/>
        </p:nvSpPr>
        <p:spPr>
          <a:xfrm>
            <a:off x="2438651" y="2335031"/>
            <a:ext cx="2392218" cy="14501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6382524"/>
                  </p:ext>
                </p:extLst>
              </p:nvPr>
            </p:nvGraphicFramePr>
            <p:xfrm>
              <a:off x="1373747" y="4789406"/>
              <a:ext cx="9555342" cy="17223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25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...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98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98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167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6382524"/>
                  </p:ext>
                </p:extLst>
              </p:nvPr>
            </p:nvGraphicFramePr>
            <p:xfrm>
              <a:off x="1373747" y="4789406"/>
              <a:ext cx="9555342" cy="17223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255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3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4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8197" r="-399618" b="-3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0766" t="-8197" r="-301149" b="-3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0766" t="-8197" r="-201149" b="-3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9237" t="-8197" r="-100382" b="-3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...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449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83" t="-89189" r="-501533" b="-2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89189" r="-399618" b="-2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0766" t="-89189" r="-301149" b="-2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0766" t="-89189" r="-201149" b="-2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9237" t="-89189" r="-100382" b="-2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449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83" t="-186667" r="-501533" b="-1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186667" r="-399618" b="-1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0766" t="-186667" r="-301149" b="-1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0766" t="-186667" r="-201149" b="-1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9237" t="-186667" r="-100382" b="-1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4516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83" t="-290541" r="-501533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290541" r="-399618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0766" t="-290541" r="-301149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0766" t="-290541" r="-201149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9237" t="-290541" r="-100382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061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matching of marbles </a:t>
            </a:r>
          </a:p>
          <a:p>
            <a:pPr lvl="1"/>
            <a:r>
              <a:rPr lang="en-US" dirty="0"/>
              <a:t>Every two different marbles on left go to </a:t>
            </a:r>
            <a:r>
              <a:rPr lang="en-US" dirty="0">
                <a:solidFill>
                  <a:srgbClr val="FF33CC"/>
                </a:solidFill>
              </a:rPr>
              <a:t>two different </a:t>
            </a:r>
            <a:r>
              <a:rPr lang="en-US" dirty="0"/>
              <a:t>marbles on right</a:t>
            </a:r>
          </a:p>
          <a:p>
            <a:pPr lvl="1"/>
            <a:r>
              <a:rPr lang="en-US" dirty="0"/>
              <a:t>Every marble on right is matched </a:t>
            </a:r>
            <a:r>
              <a:rPr lang="en-US" dirty="0">
                <a:solidFill>
                  <a:srgbClr val="00B050"/>
                </a:solidFill>
              </a:rPr>
              <a:t>by some </a:t>
            </a:r>
            <a:r>
              <a:rPr lang="en-US" dirty="0"/>
              <a:t>marble on the left</a:t>
            </a:r>
          </a:p>
          <a:p>
            <a:r>
              <a:rPr lang="en-US" dirty="0">
                <a:solidFill>
                  <a:srgbClr val="FF0000"/>
                </a:solidFill>
              </a:rPr>
              <a:t>This is a bijection!</a:t>
            </a:r>
          </a:p>
          <a:p>
            <a:r>
              <a:rPr lang="en-US" b="1" dirty="0">
                <a:solidFill>
                  <a:srgbClr val="7030A0"/>
                </a:solidFill>
              </a:rPr>
              <a:t>WE DEFINE TWO SETS TO BE THE SAME SIZE IF THERE IS A BIJECTION BETWEEN THEM.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979" y="661055"/>
            <a:ext cx="1855605" cy="12365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654" y="643461"/>
            <a:ext cx="1773939" cy="118216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9110475" y="1167505"/>
            <a:ext cx="2485385" cy="411938"/>
          </a:xfrm>
          <a:prstGeom prst="straightConnector1">
            <a:avLst/>
          </a:prstGeom>
          <a:ln>
            <a:solidFill>
              <a:srgbClr val="FF33C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9579861" y="1572044"/>
            <a:ext cx="1257015" cy="52808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9652187" y="927207"/>
            <a:ext cx="1184689" cy="105361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8848887" y="1759790"/>
            <a:ext cx="2913976" cy="475354"/>
          </a:xfrm>
          <a:custGeom>
            <a:avLst/>
            <a:gdLst>
              <a:gd name="connsiteX0" fmla="*/ 0 w 5980670"/>
              <a:gd name="connsiteY0" fmla="*/ 0 h 1335141"/>
              <a:gd name="connsiteX1" fmla="*/ 4386648 w 5980670"/>
              <a:gd name="connsiteY1" fmla="*/ 1334530 h 1335141"/>
              <a:gd name="connsiteX2" fmla="*/ 5980670 w 5980670"/>
              <a:gd name="connsiteY2" fmla="*/ 135925 h 133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80670" h="1335141">
                <a:moveTo>
                  <a:pt x="0" y="0"/>
                </a:moveTo>
                <a:cubicBezTo>
                  <a:pt x="1694935" y="655938"/>
                  <a:pt x="3389870" y="1311876"/>
                  <a:pt x="4386648" y="1334530"/>
                </a:cubicBezTo>
                <a:cubicBezTo>
                  <a:pt x="5383426" y="1357184"/>
                  <a:pt x="5682048" y="746554"/>
                  <a:pt x="5980670" y="135925"/>
                </a:cubicBezTo>
              </a:path>
            </a:pathLst>
          </a:custGeom>
          <a:noFill/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8848887" y="-46604"/>
            <a:ext cx="2612251" cy="973811"/>
          </a:xfrm>
          <a:custGeom>
            <a:avLst/>
            <a:gdLst>
              <a:gd name="connsiteX0" fmla="*/ 0 w 4497049"/>
              <a:gd name="connsiteY0" fmla="*/ 1725393 h 1725393"/>
              <a:gd name="connsiteX1" fmla="*/ 2068643 w 4497049"/>
              <a:gd name="connsiteY1" fmla="*/ 1525 h 1725393"/>
              <a:gd name="connsiteX2" fmla="*/ 4497049 w 4497049"/>
              <a:gd name="connsiteY2" fmla="*/ 1395610 h 172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97049" h="1725393">
                <a:moveTo>
                  <a:pt x="0" y="1725393"/>
                </a:moveTo>
                <a:cubicBezTo>
                  <a:pt x="659567" y="890941"/>
                  <a:pt x="1319135" y="56489"/>
                  <a:pt x="2068643" y="1525"/>
                </a:cubicBezTo>
                <a:cubicBezTo>
                  <a:pt x="2818151" y="-53439"/>
                  <a:pt x="4497049" y="1395610"/>
                  <a:pt x="4497049" y="1395610"/>
                </a:cubicBezTo>
              </a:path>
            </a:pathLst>
          </a:custGeom>
          <a:noFill/>
          <a:ln>
            <a:solidFill>
              <a:srgbClr val="00B05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773591" y="117284"/>
            <a:ext cx="743985" cy="1117259"/>
          </a:xfrm>
          <a:custGeom>
            <a:avLst/>
            <a:gdLst>
              <a:gd name="connsiteX0" fmla="*/ 0 w 4811843"/>
              <a:gd name="connsiteY0" fmla="*/ 1859587 h 1859587"/>
              <a:gd name="connsiteX1" fmla="*/ 3057993 w 4811843"/>
              <a:gd name="connsiteY1" fmla="*/ 807 h 1859587"/>
              <a:gd name="connsiteX2" fmla="*/ 4811843 w 4811843"/>
              <a:gd name="connsiteY2" fmla="*/ 1604755 h 185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1843" h="1859587">
                <a:moveTo>
                  <a:pt x="0" y="1859587"/>
                </a:moveTo>
                <a:cubicBezTo>
                  <a:pt x="1128009" y="951433"/>
                  <a:pt x="2256019" y="43279"/>
                  <a:pt x="3057993" y="807"/>
                </a:cubicBezTo>
                <a:cubicBezTo>
                  <a:pt x="3859967" y="-41665"/>
                  <a:pt x="4811843" y="1604755"/>
                  <a:pt x="4811843" y="1604755"/>
                </a:cubicBezTo>
              </a:path>
            </a:pathLst>
          </a:custGeom>
          <a:noFill/>
          <a:ln>
            <a:solidFill>
              <a:schemeClr val="accent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649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Some theorems on </a:t>
            </a:r>
            <a:r>
              <a:rPr lang="en-US" dirty="0" err="1"/>
              <a:t>countability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countable sets. Is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countable?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Proof is exactly the same as the proof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ℚ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&gt;0</m:t>
                        </m:r>
                      </m:sup>
                    </m:sSup>
                  </m:oMath>
                </a14:m>
                <a:r>
                  <a:rPr lang="en-US" dirty="0"/>
                  <a:t> is countable!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694591" y="2640464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180651" y="2640464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7727908" y="2618535"/>
            <a:ext cx="1941534" cy="839244"/>
          </a:xfrm>
          <a:prstGeom prst="rect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Unknown to science</a:t>
            </a:r>
          </a:p>
        </p:txBody>
      </p:sp>
      <p:sp>
        <p:nvSpPr>
          <p:cNvPr id="7" name="Oval 6"/>
          <p:cNvSpPr/>
          <p:nvPr/>
        </p:nvSpPr>
        <p:spPr>
          <a:xfrm>
            <a:off x="2438651" y="2335031"/>
            <a:ext cx="2392218" cy="14501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6382524"/>
                  </p:ext>
                </p:extLst>
              </p:nvPr>
            </p:nvGraphicFramePr>
            <p:xfrm>
              <a:off x="1373747" y="4789406"/>
              <a:ext cx="9555342" cy="17223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25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...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98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98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167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6382524"/>
                  </p:ext>
                </p:extLst>
              </p:nvPr>
            </p:nvGraphicFramePr>
            <p:xfrm>
              <a:off x="1373747" y="4789406"/>
              <a:ext cx="9555342" cy="17223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255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3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4"/>
                        </a:ext>
                      </a:extLst>
                    </a:gridCol>
                    <a:gridCol w="159255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8197" r="-399618" b="-3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0766" t="-8197" r="-301149" b="-3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0766" t="-8197" r="-201149" b="-3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9237" t="-8197" r="-100382" b="-368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...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449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83" t="-89189" r="-501533" b="-2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89189" r="-399618" b="-2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0766" t="-89189" r="-301149" b="-2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0766" t="-89189" r="-201149" b="-2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9237" t="-89189" r="-100382" b="-2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449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83" t="-186667" r="-501533" b="-1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186667" r="-399618" b="-1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0766" t="-186667" r="-301149" b="-1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0766" t="-186667" r="-201149" b="-1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9237" t="-186667" r="-100382" b="-1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4516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83" t="-290541" r="-501533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290541" r="-399618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0766" t="-290541" r="-301149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0766" t="-290541" r="-201149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9237" t="-290541" r="-100382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Arrow Connector 10"/>
          <p:cNvCxnSpPr/>
          <p:nvPr/>
        </p:nvCxnSpPr>
        <p:spPr>
          <a:xfrm flipV="1">
            <a:off x="3889829" y="5370284"/>
            <a:ext cx="1290822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278913" y="5370282"/>
            <a:ext cx="1290822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093029" y="5370282"/>
            <a:ext cx="923998" cy="5500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552923" y="5440574"/>
            <a:ext cx="879878" cy="2596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889829" y="5897565"/>
            <a:ext cx="1" cy="545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552575" y="5920381"/>
            <a:ext cx="799178" cy="2704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552575" y="6301932"/>
            <a:ext cx="853337" cy="82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278913" y="5966795"/>
            <a:ext cx="704749" cy="2804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39200" y="5440574"/>
            <a:ext cx="725714" cy="2596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358345" y="5897565"/>
            <a:ext cx="725714" cy="2596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642352" y="5503010"/>
            <a:ext cx="725714" cy="2596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065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 err="1"/>
                  <a:t>Countability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countable?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74303" y="240454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9071" y="240454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8531471" y="2404542"/>
            <a:ext cx="1941534" cy="839244"/>
          </a:xfrm>
          <a:prstGeom prst="rect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Unknown to science</a:t>
            </a:r>
          </a:p>
        </p:txBody>
      </p:sp>
    </p:spTree>
    <p:extLst>
      <p:ext uri="{BB962C8B-B14F-4D97-AF65-F5344CB8AC3E}">
        <p14:creationId xmlns:p14="http://schemas.microsoft.com/office/powerpoint/2010/main" val="20193558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 err="1"/>
                  <a:t>Countability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countable?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74303" y="240454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9071" y="240454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454" y="224343"/>
            <a:ext cx="2492790" cy="1828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531471" y="2404542"/>
            <a:ext cx="1941534" cy="839244"/>
          </a:xfrm>
          <a:prstGeom prst="rect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Unknown to science</a:t>
            </a:r>
          </a:p>
        </p:txBody>
      </p:sp>
      <p:sp>
        <p:nvSpPr>
          <p:cNvPr id="6" name="Oval 5"/>
          <p:cNvSpPr/>
          <p:nvPr/>
        </p:nvSpPr>
        <p:spPr>
          <a:xfrm>
            <a:off x="5666638" y="2145621"/>
            <a:ext cx="2946400" cy="135708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154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531471" y="2404542"/>
            <a:ext cx="1941534" cy="839244"/>
          </a:xfrm>
          <a:prstGeom prst="rect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Unknown to science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 err="1"/>
                  <a:t>Countability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countable?</a:t>
                </a:r>
              </a:p>
              <a:p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Cantor’s famous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diagonal argument!</a:t>
                </a:r>
              </a:p>
              <a:p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74303" y="240454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9071" y="240454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Oval 5"/>
          <p:cNvSpPr/>
          <p:nvPr/>
        </p:nvSpPr>
        <p:spPr>
          <a:xfrm>
            <a:off x="5776686" y="2145621"/>
            <a:ext cx="2946400" cy="135708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454" y="224343"/>
            <a:ext cx="249279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750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531471" y="2404542"/>
            <a:ext cx="1941534" cy="839244"/>
          </a:xfrm>
          <a:prstGeom prst="rect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Unknown to science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 err="1"/>
                  <a:t>Countability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countable?</a:t>
                </a:r>
              </a:p>
              <a:p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Cantor’s famous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diagonal argument!</a:t>
                </a:r>
              </a:p>
              <a:p>
                <a:r>
                  <a:rPr lang="en-US" dirty="0"/>
                  <a:t>The argument actually proves that </a:t>
                </a:r>
                <a:r>
                  <a:rPr lang="en-US" dirty="0">
                    <a:solidFill>
                      <a:srgbClr val="FF0000"/>
                    </a:solidFill>
                  </a:rPr>
                  <a:t>the interval [0,1] is uncountable</a:t>
                </a:r>
                <a:r>
                  <a:rPr lang="en-US" dirty="0"/>
                  <a:t>, but the result generalizes to the </a:t>
                </a:r>
                <a:r>
                  <a:rPr lang="en-US" dirty="0">
                    <a:solidFill>
                      <a:srgbClr val="FF0000"/>
                    </a:solidFill>
                  </a:rPr>
                  <a:t>entirety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74303" y="240454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9071" y="240454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Oval 5"/>
          <p:cNvSpPr/>
          <p:nvPr/>
        </p:nvSpPr>
        <p:spPr>
          <a:xfrm>
            <a:off x="5776686" y="2145621"/>
            <a:ext cx="2946400" cy="135708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454" y="224343"/>
            <a:ext cx="249279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882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Cantor’s diagonal argument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Proof by contradiction:</a:t>
                </a:r>
                <a:r>
                  <a:rPr lang="en-US" b="1" dirty="0"/>
                  <a:t> </a:t>
                </a:r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[0, 1]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is countable. Then, there exists some bijection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≥1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[0, 1]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i.e</a:t>
                </a:r>
                <a:r>
                  <a:rPr lang="en-US" dirty="0"/>
                  <a:t> the reals can be </a:t>
                </a:r>
                <a:r>
                  <a:rPr lang="en-US" dirty="0">
                    <a:solidFill>
                      <a:srgbClr val="FF33CC"/>
                    </a:solidFill>
                  </a:rPr>
                  <a:t>enumerated in a sequence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marL="514350" indent="-514350" algn="ctr">
                  <a:buFont typeface="+mj-lt"/>
                  <a:buAutoNum type="arabicPeriod"/>
                </a:pPr>
                <a:r>
                  <a:rPr lang="en-US" sz="2000" dirty="0"/>
                  <a:t>0.28422856231</a:t>
                </a:r>
                <a:r>
                  <a:rPr lang="mr-IN" sz="2000" dirty="0"/>
                  <a:t>…</a:t>
                </a:r>
                <a:r>
                  <a:rPr lang="en-US" sz="2000" dirty="0"/>
                  <a:t>..</a:t>
                </a:r>
              </a:p>
              <a:p>
                <a:pPr marL="514350" indent="-514350" algn="ctr">
                  <a:buFont typeface="+mj-lt"/>
                  <a:buAutoNum type="arabicPeriod"/>
                </a:pPr>
                <a:r>
                  <a:rPr lang="en-US" sz="2000" dirty="0"/>
                  <a:t>0.28422856232</a:t>
                </a:r>
                <a:r>
                  <a:rPr lang="mr-IN" sz="2000" dirty="0"/>
                  <a:t>…</a:t>
                </a:r>
                <a:r>
                  <a:rPr lang="en-US" sz="2000" dirty="0"/>
                  <a:t>..</a:t>
                </a:r>
              </a:p>
              <a:p>
                <a:pPr marL="514350" indent="-514350" algn="ctr">
                  <a:buFont typeface="+mj-lt"/>
                  <a:buAutoNum type="arabicPeriod"/>
                </a:pPr>
                <a:r>
                  <a:rPr lang="en-US" sz="2000" dirty="0"/>
                  <a:t>0.28922856233</a:t>
                </a:r>
                <a:r>
                  <a:rPr lang="mr-IN" sz="2000" dirty="0"/>
                  <a:t>…</a:t>
                </a:r>
                <a:r>
                  <a:rPr lang="en-US" sz="2000" dirty="0"/>
                  <a:t>..</a:t>
                </a:r>
              </a:p>
              <a:p>
                <a:pPr marL="0" indent="0" algn="ctr">
                  <a:buNone/>
                </a:pPr>
                <a:r>
                  <a:rPr lang="en-US" sz="2000" dirty="0"/>
                  <a:t>       </a:t>
                </a:r>
                <a:r>
                  <a:rPr lang="mr-IN" sz="2000" dirty="0"/>
                  <a:t>…………………</a:t>
                </a:r>
                <a:r>
                  <a:rPr lang="en-US" sz="2000" dirty="0"/>
                  <a:t>.</a:t>
                </a:r>
                <a:r>
                  <a:rPr lang="mr-IN" sz="2000" dirty="0"/>
                  <a:t>………</a:t>
                </a:r>
                <a:r>
                  <a:rPr lang="en-US" sz="2000" dirty="0"/>
                  <a:t>..</a:t>
                </a:r>
              </a:p>
              <a:p>
                <a:pPr marL="0" indent="0" algn="ctr">
                  <a:buNone/>
                </a:pPr>
                <a:r>
                  <a:rPr lang="en-US" sz="2000" dirty="0"/>
                  <a:t>        </a:t>
                </a:r>
                <a:r>
                  <a:rPr lang="mr-IN" sz="2000" dirty="0"/>
                  <a:t>…………………</a:t>
                </a:r>
                <a:r>
                  <a:rPr lang="en-US" sz="2000" dirty="0"/>
                  <a:t>.</a:t>
                </a:r>
                <a:r>
                  <a:rPr lang="mr-IN" sz="2000" dirty="0"/>
                  <a:t>………</a:t>
                </a:r>
                <a:r>
                  <a:rPr lang="en-US" sz="2000" dirty="0"/>
                  <a:t>..</a:t>
                </a:r>
                <a:endParaRPr lang="en-US" sz="2000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/>
                  <a:t>.  0.28422856001</a:t>
                </a:r>
                <a:r>
                  <a:rPr lang="mr-IN" sz="2000" dirty="0"/>
                  <a:t>……</a:t>
                </a:r>
                <a:endParaRPr lang="en-US" sz="2000" dirty="0"/>
              </a:p>
              <a:p>
                <a:pPr marL="514350" indent="-514350" algn="ctr">
                  <a:buFont typeface="+mj-lt"/>
                  <a:buAutoNum type="arabicPeriod"/>
                </a:pPr>
                <a:endParaRPr lang="en-US" dirty="0"/>
              </a:p>
              <a:p>
                <a:pPr marL="514350" indent="-514350" algn="ctr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420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Cantor’s diagonal argument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601" cy="5032375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0.2842285623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 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0.28422856232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 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0.28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2285623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  ⋮</m:t>
                    </m:r>
                  </m:oMath>
                </a14:m>
                <a:r>
                  <a:rPr lang="en-US" sz="2000" dirty="0"/>
                  <a:t>  =     </a:t>
                </a:r>
                <a:r>
                  <a:rPr lang="mr-IN" sz="2000" dirty="0"/>
                  <a:t>…………………</a:t>
                </a:r>
                <a:r>
                  <a:rPr lang="en-US" sz="2000" dirty="0"/>
                  <a:t>.</a:t>
                </a:r>
                <a:r>
                  <a:rPr lang="mr-IN" sz="2000" dirty="0"/>
                  <a:t>………</a:t>
                </a:r>
                <a:r>
                  <a:rPr lang="en-US" sz="2000" dirty="0"/>
                  <a:t>..</a:t>
                </a:r>
              </a:p>
              <a:p>
                <a:pPr marL="0" indent="0" algn="ctr">
                  <a:buNone/>
                </a:pP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⋮</m:t>
                    </m:r>
                  </m:oMath>
                </a14:m>
                <a:r>
                  <a:rPr lang="en-US" sz="2000" dirty="0"/>
                  <a:t>  =     </a:t>
                </a:r>
                <a:r>
                  <a:rPr lang="mr-IN" sz="2000" dirty="0"/>
                  <a:t>…………………</a:t>
                </a:r>
                <a:r>
                  <a:rPr lang="en-US" sz="2000" dirty="0"/>
                  <a:t>.</a:t>
                </a:r>
                <a:r>
                  <a:rPr lang="mr-IN" sz="2000" dirty="0"/>
                  <a:t>………</a:t>
                </a:r>
                <a:r>
                  <a:rPr lang="en-US" sz="2000" dirty="0"/>
                  <a:t>..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 0.2842285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6001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dirty="0"/>
                  <a:t>Let’s create the real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𝑟</m:t>
                    </m:r>
                    <m:r>
                      <a:rPr lang="en-US" sz="2000" b="0" i="1" smtClean="0">
                        <a:latin typeface="Cambria Math" charset="0"/>
                      </a:rPr>
                      <m:t>=0.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…</m:t>
                    </m:r>
                  </m:oMath>
                </a14:m>
                <a:r>
                  <a:rPr lang="en-US" sz="2000" dirty="0"/>
                  <a:t> where </a:t>
                </a:r>
              </a:p>
              <a:p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0, 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                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=9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+1,   0≤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&lt;9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514350" indent="-514350" algn="ctr">
                  <a:buFont typeface="+mj-lt"/>
                  <a:buAutoNum type="arabicPeriod"/>
                </a:pPr>
                <a:endParaRPr lang="en-US" dirty="0"/>
              </a:p>
              <a:p>
                <a:pPr marL="514350" indent="-514350" algn="ctr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601" cy="5032375"/>
              </a:xfrm>
              <a:blipFill>
                <a:blip r:embed="rId2"/>
                <a:stretch>
                  <a:fillRect l="-965" b="-23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229599" y="4667794"/>
                <a:ext cx="2899955" cy="673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digit </a:t>
                </a:r>
                <a:r>
                  <a:rPr lang="en-US" dirty="0">
                    <a:solidFill>
                      <a:srgbClr val="FF0000"/>
                    </a:solidFill>
                  </a:rPr>
                  <a:t>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real</a:t>
                </a:r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99" y="4667794"/>
                <a:ext cx="2899955" cy="673518"/>
              </a:xfrm>
              <a:prstGeom prst="rect">
                <a:avLst/>
              </a:prstGeom>
              <a:blipFill rotWithShape="0">
                <a:blip r:embed="rId3"/>
                <a:stretch>
                  <a:fillRect l="-1681" t="-4545" b="-1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1654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Cantor’s diagonal argument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601" cy="5032375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0.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2842285623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mr-IN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0.2842285623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mr-IN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0.28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2285623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  ⋮</m:t>
                    </m:r>
                  </m:oMath>
                </a14:m>
                <a:r>
                  <a:rPr lang="en-US" sz="2000" dirty="0"/>
                  <a:t>  =     </a:t>
                </a:r>
                <a:r>
                  <a:rPr lang="mr-IN" sz="2000" dirty="0"/>
                  <a:t>…………………</a:t>
                </a:r>
                <a:r>
                  <a:rPr lang="en-US" sz="2000" dirty="0"/>
                  <a:t>.</a:t>
                </a:r>
                <a:r>
                  <a:rPr lang="mr-IN" sz="2000" dirty="0"/>
                  <a:t>………</a:t>
                </a:r>
                <a:r>
                  <a:rPr lang="en-US" sz="2000" dirty="0"/>
                  <a:t>..</a:t>
                </a:r>
              </a:p>
              <a:p>
                <a:pPr marL="0" indent="0" algn="ctr">
                  <a:buNone/>
                </a:pP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⋮</m:t>
                    </m:r>
                  </m:oMath>
                </a14:m>
                <a:r>
                  <a:rPr lang="en-US" sz="2000" dirty="0"/>
                  <a:t>  =     </a:t>
                </a:r>
                <a:r>
                  <a:rPr lang="mr-IN" sz="2000" dirty="0"/>
                  <a:t>…………………</a:t>
                </a:r>
                <a:r>
                  <a:rPr lang="en-US" sz="2000" dirty="0"/>
                  <a:t>.</a:t>
                </a:r>
                <a:r>
                  <a:rPr lang="mr-IN" sz="2000" dirty="0"/>
                  <a:t>………</a:t>
                </a:r>
                <a:r>
                  <a:rPr lang="en-US" sz="2000" dirty="0"/>
                  <a:t>..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 0.2842285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6001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dirty="0"/>
                  <a:t>Let’s create the real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𝑟</m:t>
                    </m:r>
                    <m:r>
                      <a:rPr lang="en-US" sz="2000" b="0" i="1" smtClean="0">
                        <a:latin typeface="Cambria Math" charset="0"/>
                      </a:rPr>
                      <m:t>=0.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…</m:t>
                    </m:r>
                  </m:oMath>
                </a14:m>
                <a:r>
                  <a:rPr lang="en-US" sz="2000" dirty="0"/>
                  <a:t> where </a:t>
                </a:r>
              </a:p>
              <a:p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0, 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                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=9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+1,   0≤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&lt;9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dirty="0"/>
                  <a:t>In this example,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   </m:t>
                    </m:r>
                    <m:r>
                      <a:rPr lang="en-US" i="1">
                        <a:latin typeface="Cambria Math" charset="0"/>
                      </a:rPr>
                      <m:t>𝑟</m:t>
                    </m:r>
                    <m:r>
                      <a:rPr lang="en-US" i="1">
                        <a:latin typeface="Cambria Math" charset="0"/>
                      </a:rPr>
                      <m:t>=0.</m:t>
                    </m:r>
                  </m:oMath>
                </a14:m>
                <a:endParaRPr lang="en-US" dirty="0"/>
              </a:p>
              <a:p>
                <a:pPr marL="514350" indent="-514350" algn="ctr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601" cy="5032375"/>
              </a:xfrm>
              <a:blipFill>
                <a:blip r:embed="rId2"/>
                <a:stretch>
                  <a:fillRect l="-965" b="-23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229599" y="4667794"/>
                <a:ext cx="2899955" cy="673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digit </a:t>
                </a:r>
                <a:r>
                  <a:rPr lang="en-US" dirty="0">
                    <a:solidFill>
                      <a:srgbClr val="FF0000"/>
                    </a:solidFill>
                  </a:rPr>
                  <a:t>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real</a:t>
                </a:r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99" y="4667794"/>
                <a:ext cx="2899955" cy="673518"/>
              </a:xfrm>
              <a:prstGeom prst="rect">
                <a:avLst/>
              </a:prstGeom>
              <a:blipFill rotWithShape="0">
                <a:blip r:embed="rId3"/>
                <a:stretch>
                  <a:fillRect l="-1681" t="-4545" b="-1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CF9257-6829-CF41-B7D0-F9D277C2BA57}"/>
              </a:ext>
            </a:extLst>
          </p:cNvPr>
          <p:cNvCxnSpPr/>
          <p:nvPr/>
        </p:nvCxnSpPr>
        <p:spPr>
          <a:xfrm>
            <a:off x="4447309" y="5805055"/>
            <a:ext cx="184265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3696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Cantor’s diagonal argument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601" cy="5032375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0.</m:t>
                      </m:r>
                      <m:r>
                        <a:rPr lang="en-US" sz="3200" b="1" i="1" dirty="0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𝟐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842285623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mr-IN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0.2842285623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mr-IN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0.28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2285623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  ⋮</m:t>
                    </m:r>
                  </m:oMath>
                </a14:m>
                <a:r>
                  <a:rPr lang="en-US" sz="2000" dirty="0"/>
                  <a:t>  =     </a:t>
                </a:r>
                <a:r>
                  <a:rPr lang="mr-IN" sz="2000" dirty="0"/>
                  <a:t>…………………</a:t>
                </a:r>
                <a:r>
                  <a:rPr lang="en-US" sz="2000" dirty="0"/>
                  <a:t>.</a:t>
                </a:r>
                <a:r>
                  <a:rPr lang="mr-IN" sz="2000" dirty="0"/>
                  <a:t>………</a:t>
                </a:r>
                <a:r>
                  <a:rPr lang="en-US" sz="2000" dirty="0"/>
                  <a:t>..</a:t>
                </a:r>
              </a:p>
              <a:p>
                <a:pPr marL="0" indent="0" algn="ctr">
                  <a:buNone/>
                </a:pP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⋮</m:t>
                    </m:r>
                  </m:oMath>
                </a14:m>
                <a:r>
                  <a:rPr lang="en-US" sz="2000" dirty="0"/>
                  <a:t>  =     </a:t>
                </a:r>
                <a:r>
                  <a:rPr lang="mr-IN" sz="2000" dirty="0"/>
                  <a:t>…………………</a:t>
                </a:r>
                <a:r>
                  <a:rPr lang="en-US" sz="2000" dirty="0"/>
                  <a:t>.</a:t>
                </a:r>
                <a:r>
                  <a:rPr lang="mr-IN" sz="2000" dirty="0"/>
                  <a:t>………</a:t>
                </a:r>
                <a:r>
                  <a:rPr lang="en-US" sz="2000" dirty="0"/>
                  <a:t>..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 0.2842285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6001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dirty="0"/>
                  <a:t>Let’s create the real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𝑟</m:t>
                    </m:r>
                    <m:r>
                      <a:rPr lang="en-US" sz="2000" b="0" i="1" smtClean="0">
                        <a:latin typeface="Cambria Math" charset="0"/>
                      </a:rPr>
                      <m:t>=0.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…</m:t>
                    </m:r>
                  </m:oMath>
                </a14:m>
                <a:r>
                  <a:rPr lang="en-US" sz="2000" dirty="0"/>
                  <a:t> where </a:t>
                </a:r>
              </a:p>
              <a:p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0, 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                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=9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+1,   0≤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&lt;9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dirty="0"/>
                  <a:t>In this example,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   </m:t>
                    </m:r>
                    <m:r>
                      <a:rPr lang="en-US" i="1">
                        <a:latin typeface="Cambria Math" charset="0"/>
                      </a:rPr>
                      <m:t>𝑟</m:t>
                    </m:r>
                    <m:r>
                      <a:rPr lang="en-US" i="1">
                        <a:latin typeface="Cambria Math" charset="0"/>
                      </a:rPr>
                      <m:t>=0.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  <a:p>
                <a:pPr marL="514350" indent="-514350" algn="ctr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601" cy="5032375"/>
              </a:xfrm>
              <a:blipFill>
                <a:blip r:embed="rId2"/>
                <a:stretch>
                  <a:fillRect l="-965" t="-1010" b="-24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229599" y="4667794"/>
                <a:ext cx="2899955" cy="673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digit </a:t>
                </a:r>
                <a:r>
                  <a:rPr lang="en-US" dirty="0">
                    <a:solidFill>
                      <a:srgbClr val="FF0000"/>
                    </a:solidFill>
                  </a:rPr>
                  <a:t>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real</a:t>
                </a:r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99" y="4667794"/>
                <a:ext cx="2899955" cy="673518"/>
              </a:xfrm>
              <a:prstGeom prst="rect">
                <a:avLst/>
              </a:prstGeom>
              <a:blipFill rotWithShape="0">
                <a:blip r:embed="rId3"/>
                <a:stretch>
                  <a:fillRect l="-1681" t="-4545" b="-1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5E5679-0394-5E40-B146-A6D3FE77EF42}"/>
              </a:ext>
            </a:extLst>
          </p:cNvPr>
          <p:cNvCxnSpPr/>
          <p:nvPr/>
        </p:nvCxnSpPr>
        <p:spPr>
          <a:xfrm>
            <a:off x="4419600" y="5929746"/>
            <a:ext cx="184265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8720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Cantor’s diagonal argument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601" cy="5032375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0.</m:t>
                      </m:r>
                      <m:r>
                        <a:rPr lang="en-US" sz="3200" b="1" i="1" dirty="0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𝟐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842285623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mr-IN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0.2842285623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mr-IN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0.28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2285623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  ⋮</m:t>
                    </m:r>
                  </m:oMath>
                </a14:m>
                <a:r>
                  <a:rPr lang="en-US" sz="2000" dirty="0"/>
                  <a:t>  =     </a:t>
                </a:r>
                <a:r>
                  <a:rPr lang="mr-IN" sz="2000" dirty="0"/>
                  <a:t>…………………</a:t>
                </a:r>
                <a:r>
                  <a:rPr lang="en-US" sz="2000" dirty="0"/>
                  <a:t>.</a:t>
                </a:r>
                <a:r>
                  <a:rPr lang="mr-IN" sz="2000" dirty="0"/>
                  <a:t>………</a:t>
                </a:r>
                <a:r>
                  <a:rPr lang="en-US" sz="2000" dirty="0"/>
                  <a:t>..</a:t>
                </a:r>
              </a:p>
              <a:p>
                <a:pPr marL="0" indent="0" algn="ctr">
                  <a:buNone/>
                </a:pP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⋮</m:t>
                    </m:r>
                  </m:oMath>
                </a14:m>
                <a:r>
                  <a:rPr lang="en-US" sz="2000" dirty="0"/>
                  <a:t>  =     </a:t>
                </a:r>
                <a:r>
                  <a:rPr lang="mr-IN" sz="2000" dirty="0"/>
                  <a:t>…………………</a:t>
                </a:r>
                <a:r>
                  <a:rPr lang="en-US" sz="2000" dirty="0"/>
                  <a:t>.</a:t>
                </a:r>
                <a:r>
                  <a:rPr lang="mr-IN" sz="2000" dirty="0"/>
                  <a:t>………</a:t>
                </a:r>
                <a:r>
                  <a:rPr lang="en-US" sz="2000" dirty="0"/>
                  <a:t>..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 0.2842285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6001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dirty="0"/>
                  <a:t>Let’s create the real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𝑟</m:t>
                    </m:r>
                    <m:r>
                      <a:rPr lang="en-US" sz="2000" b="0" i="1" smtClean="0">
                        <a:latin typeface="Cambria Math" charset="0"/>
                      </a:rPr>
                      <m:t>=0.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…</m:t>
                    </m:r>
                  </m:oMath>
                </a14:m>
                <a:r>
                  <a:rPr lang="en-US" sz="2000" dirty="0"/>
                  <a:t> where </a:t>
                </a:r>
              </a:p>
              <a:p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0, 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                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=9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+1,   0≤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&lt;9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dirty="0"/>
                  <a:t>In this example,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   </m:t>
                    </m:r>
                    <m:r>
                      <a:rPr lang="en-US" i="1">
                        <a:latin typeface="Cambria Math" charset="0"/>
                      </a:rPr>
                      <m:t>𝑟</m:t>
                    </m:r>
                    <m:r>
                      <a:rPr lang="en-US" i="1">
                        <a:latin typeface="Cambria Math" charset="0"/>
                      </a:rPr>
                      <m:t>=0.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  <a:p>
                <a:pPr marL="514350" indent="-514350" algn="ctr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601" cy="5032375"/>
              </a:xfrm>
              <a:blipFill>
                <a:blip r:embed="rId2"/>
                <a:stretch>
                  <a:fillRect l="-965" t="-1010" b="-24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229599" y="4667794"/>
                <a:ext cx="2899955" cy="673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digit </a:t>
                </a:r>
                <a:r>
                  <a:rPr lang="en-US" dirty="0">
                    <a:solidFill>
                      <a:srgbClr val="FF0000"/>
                    </a:solidFill>
                  </a:rPr>
                  <a:t>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real</a:t>
                </a:r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99" y="4667794"/>
                <a:ext cx="2899955" cy="673518"/>
              </a:xfrm>
              <a:prstGeom prst="rect">
                <a:avLst/>
              </a:prstGeom>
              <a:blipFill rotWithShape="0">
                <a:blip r:embed="rId3"/>
                <a:stretch>
                  <a:fillRect l="-1681" t="-4545" b="-1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4">
            <a:extLst>
              <a:ext uri="{FF2B5EF4-FFF2-40B4-BE49-F238E27FC236}">
                <a16:creationId xmlns:a16="http://schemas.microsoft.com/office/drawing/2014/main" id="{A40DE3B7-BC6D-C847-A86D-3ABDF512C41B}"/>
              </a:ext>
            </a:extLst>
          </p:cNvPr>
          <p:cNvSpPr/>
          <p:nvPr/>
        </p:nvSpPr>
        <p:spPr>
          <a:xfrm>
            <a:off x="3014170" y="1825625"/>
            <a:ext cx="2421680" cy="3643158"/>
          </a:xfrm>
          <a:custGeom>
            <a:avLst/>
            <a:gdLst>
              <a:gd name="connsiteX0" fmla="*/ 2421680 w 2421680"/>
              <a:gd name="connsiteY0" fmla="*/ 10272 h 3643158"/>
              <a:gd name="connsiteX1" fmla="*/ 308674 w 2421680"/>
              <a:gd name="connsiteY1" fmla="*/ 442758 h 3643158"/>
              <a:gd name="connsiteX2" fmla="*/ 110966 w 2421680"/>
              <a:gd name="connsiteY2" fmla="*/ 2889396 h 3643158"/>
              <a:gd name="connsiteX3" fmla="*/ 1272501 w 2421680"/>
              <a:gd name="connsiteY3" fmla="*/ 3643158 h 364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1680" h="3643158">
                <a:moveTo>
                  <a:pt x="2421680" y="10272"/>
                </a:moveTo>
                <a:cubicBezTo>
                  <a:pt x="1557736" y="-13412"/>
                  <a:pt x="693793" y="-37096"/>
                  <a:pt x="308674" y="442758"/>
                </a:cubicBezTo>
                <a:cubicBezTo>
                  <a:pt x="-76445" y="922612"/>
                  <a:pt x="-49672" y="2355996"/>
                  <a:pt x="110966" y="2889396"/>
                </a:cubicBezTo>
                <a:cubicBezTo>
                  <a:pt x="271604" y="3422796"/>
                  <a:pt x="772052" y="3532977"/>
                  <a:pt x="1272501" y="3643158"/>
                </a:cubicBezTo>
              </a:path>
            </a:pathLst>
          </a:custGeom>
          <a:noFill/>
          <a:ln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BB092C-ECDC-B84D-8151-5D5A885D8CCD}"/>
              </a:ext>
            </a:extLst>
          </p:cNvPr>
          <p:cNvSpPr/>
          <p:nvPr/>
        </p:nvSpPr>
        <p:spPr>
          <a:xfrm>
            <a:off x="5430982" y="1690688"/>
            <a:ext cx="401782" cy="51218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535DFC-7EE5-2E46-ABF7-D49EEE141F2E}"/>
              </a:ext>
            </a:extLst>
          </p:cNvPr>
          <p:cNvSpPr/>
          <p:nvPr/>
        </p:nvSpPr>
        <p:spPr>
          <a:xfrm>
            <a:off x="4322618" y="5468783"/>
            <a:ext cx="401782" cy="51218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9A398D-4329-EE47-BAF0-3F136CF7D479}"/>
              </a:ext>
            </a:extLst>
          </p:cNvPr>
          <p:cNvSpPr/>
          <p:nvPr/>
        </p:nvSpPr>
        <p:spPr>
          <a:xfrm>
            <a:off x="4985496" y="5004553"/>
            <a:ext cx="3019857" cy="599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9F359E-758A-3D46-8278-F7E47EED27D0}"/>
              </a:ext>
            </a:extLst>
          </p:cNvPr>
          <p:cNvSpPr txBox="1"/>
          <p:nvPr/>
        </p:nvSpPr>
        <p:spPr>
          <a:xfrm>
            <a:off x="8005353" y="5791200"/>
            <a:ext cx="2053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First digit yielded by the application of the second rule…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AA3DFF-E37B-804A-894B-2EC9B6566121}"/>
              </a:ext>
            </a:extLst>
          </p:cNvPr>
          <p:cNvCxnSpPr/>
          <p:nvPr/>
        </p:nvCxnSpPr>
        <p:spPr>
          <a:xfrm flipH="1" flipV="1">
            <a:off x="7883236" y="5468783"/>
            <a:ext cx="346363" cy="294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33F671-26AE-B740-8455-0F32F19B174A}"/>
              </a:ext>
            </a:extLst>
          </p:cNvPr>
          <p:cNvCxnSpPr/>
          <p:nvPr/>
        </p:nvCxnSpPr>
        <p:spPr>
          <a:xfrm>
            <a:off x="4495799" y="5939403"/>
            <a:ext cx="184265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53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Refresher on bijections</a:t>
            </a:r>
          </a:p>
        </p:txBody>
      </p:sp>
    </p:spTree>
    <p:extLst>
      <p:ext uri="{BB962C8B-B14F-4D97-AF65-F5344CB8AC3E}">
        <p14:creationId xmlns:p14="http://schemas.microsoft.com/office/powerpoint/2010/main" val="9029727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Cantor’s diagonal argument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601" cy="5032375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0.</m:t>
                      </m:r>
                      <m:r>
                        <a:rPr lang="en-US" sz="3200" b="1" i="1" dirty="0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𝟐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842285623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mr-IN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0.2</m:t>
                      </m:r>
                      <m:r>
                        <a:rPr lang="en-US" sz="3200" b="1" i="1" dirty="0" smtClean="0">
                          <a:solidFill>
                            <a:srgbClr val="FF33CC"/>
                          </a:solidFill>
                          <a:latin typeface="Cambria Math" charset="0"/>
                        </a:rPr>
                        <m:t>𝟖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42285623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mr-IN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0.28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2285623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  ⋮</m:t>
                    </m:r>
                  </m:oMath>
                </a14:m>
                <a:r>
                  <a:rPr lang="en-US" sz="2000" dirty="0"/>
                  <a:t>  =     </a:t>
                </a:r>
                <a:r>
                  <a:rPr lang="mr-IN" sz="2000" dirty="0"/>
                  <a:t>…………………</a:t>
                </a:r>
                <a:r>
                  <a:rPr lang="en-US" sz="2000" dirty="0"/>
                  <a:t>.</a:t>
                </a:r>
                <a:r>
                  <a:rPr lang="mr-IN" sz="2000" dirty="0"/>
                  <a:t>………</a:t>
                </a:r>
                <a:r>
                  <a:rPr lang="en-US" sz="2000" dirty="0"/>
                  <a:t>..</a:t>
                </a:r>
              </a:p>
              <a:p>
                <a:pPr marL="0" indent="0" algn="ctr">
                  <a:buNone/>
                </a:pP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⋮</m:t>
                    </m:r>
                  </m:oMath>
                </a14:m>
                <a:r>
                  <a:rPr lang="en-US" sz="2000" dirty="0"/>
                  <a:t>  =     </a:t>
                </a:r>
                <a:r>
                  <a:rPr lang="mr-IN" sz="2000" dirty="0"/>
                  <a:t>…………………</a:t>
                </a:r>
                <a:r>
                  <a:rPr lang="en-US" sz="2000" dirty="0"/>
                  <a:t>.</a:t>
                </a:r>
                <a:r>
                  <a:rPr lang="mr-IN" sz="2000" dirty="0"/>
                  <a:t>………</a:t>
                </a:r>
                <a:r>
                  <a:rPr lang="en-US" sz="2000" dirty="0"/>
                  <a:t>..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 0.2842285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6001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dirty="0"/>
                  <a:t>Let’s create the real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𝑟</m:t>
                    </m:r>
                    <m:r>
                      <a:rPr lang="en-US" sz="2000" b="0" i="1" smtClean="0">
                        <a:latin typeface="Cambria Math" charset="0"/>
                      </a:rPr>
                      <m:t>=0.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…</m:t>
                    </m:r>
                  </m:oMath>
                </a14:m>
                <a:r>
                  <a:rPr lang="en-US" sz="2000" dirty="0"/>
                  <a:t> where </a:t>
                </a:r>
              </a:p>
              <a:p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0, 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                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=9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+1,   0≤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&lt;9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dirty="0"/>
                  <a:t>In this example,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   </m:t>
                    </m:r>
                    <m:r>
                      <a:rPr lang="en-US" i="1">
                        <a:latin typeface="Cambria Math" charset="0"/>
                      </a:rPr>
                      <m:t>𝑟</m:t>
                    </m:r>
                    <m:r>
                      <a:rPr lang="en-US" i="1">
                        <a:latin typeface="Cambria Math" charset="0"/>
                      </a:rPr>
                      <m:t>=0.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  <a:r>
                  <a:rPr lang="en-US" b="1" dirty="0">
                    <a:solidFill>
                      <a:srgbClr val="FF33CC"/>
                    </a:solidFill>
                  </a:rPr>
                  <a:t>9</a:t>
                </a:r>
              </a:p>
              <a:p>
                <a:pPr marL="514350" indent="-514350" algn="ctr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601" cy="5032375"/>
              </a:xfrm>
              <a:blipFill>
                <a:blip r:embed="rId2"/>
                <a:stretch>
                  <a:fillRect l="-965" t="-1010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229599" y="4667794"/>
                <a:ext cx="2899955" cy="673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digit </a:t>
                </a:r>
                <a:r>
                  <a:rPr lang="en-US" dirty="0">
                    <a:solidFill>
                      <a:srgbClr val="FF0000"/>
                    </a:solidFill>
                  </a:rPr>
                  <a:t>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real</a:t>
                </a:r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99" y="4667794"/>
                <a:ext cx="2899955" cy="673518"/>
              </a:xfrm>
              <a:prstGeom prst="rect">
                <a:avLst/>
              </a:prstGeom>
              <a:blipFill rotWithShape="0">
                <a:blip r:embed="rId3"/>
                <a:stretch>
                  <a:fillRect l="-1681" t="-4545" b="-1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C52EA1-3388-E440-9590-609B14ED4A24}"/>
              </a:ext>
            </a:extLst>
          </p:cNvPr>
          <p:cNvCxnSpPr/>
          <p:nvPr/>
        </p:nvCxnSpPr>
        <p:spPr>
          <a:xfrm>
            <a:off x="4481945" y="6008676"/>
            <a:ext cx="184265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1561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Cantor’s diagonal argument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601" cy="5032375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0.</m:t>
                      </m:r>
                      <m:r>
                        <a:rPr lang="en-US" sz="3200" b="1" i="1" dirty="0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𝟐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842285623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mr-IN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0.2</m:t>
                      </m:r>
                      <m:r>
                        <a:rPr lang="en-US" sz="3200" b="1" i="1" dirty="0" smtClean="0">
                          <a:solidFill>
                            <a:srgbClr val="FF33CC"/>
                          </a:solidFill>
                          <a:latin typeface="Cambria Math" charset="0"/>
                        </a:rPr>
                        <m:t>𝟖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42285623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mr-IN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0.28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2285623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  ⋮</m:t>
                    </m:r>
                  </m:oMath>
                </a14:m>
                <a:r>
                  <a:rPr lang="en-US" sz="2000" dirty="0"/>
                  <a:t>  =     </a:t>
                </a:r>
                <a:r>
                  <a:rPr lang="mr-IN" sz="2000" dirty="0"/>
                  <a:t>…………………</a:t>
                </a:r>
                <a:r>
                  <a:rPr lang="en-US" sz="2000" dirty="0"/>
                  <a:t>.</a:t>
                </a:r>
                <a:r>
                  <a:rPr lang="mr-IN" sz="2000" dirty="0"/>
                  <a:t>………</a:t>
                </a:r>
                <a:r>
                  <a:rPr lang="en-US" sz="2000" dirty="0"/>
                  <a:t>..</a:t>
                </a:r>
              </a:p>
              <a:p>
                <a:pPr marL="0" indent="0" algn="ctr">
                  <a:buNone/>
                </a:pP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⋮</m:t>
                    </m:r>
                  </m:oMath>
                </a14:m>
                <a:r>
                  <a:rPr lang="en-US" sz="2000" dirty="0"/>
                  <a:t>  =     </a:t>
                </a:r>
                <a:r>
                  <a:rPr lang="mr-IN" sz="2000" dirty="0"/>
                  <a:t>…………………</a:t>
                </a:r>
                <a:r>
                  <a:rPr lang="en-US" sz="2000" dirty="0"/>
                  <a:t>.</a:t>
                </a:r>
                <a:r>
                  <a:rPr lang="mr-IN" sz="2000" dirty="0"/>
                  <a:t>………</a:t>
                </a:r>
                <a:r>
                  <a:rPr lang="en-US" sz="2000" dirty="0"/>
                  <a:t>..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 0.2842285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6001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dirty="0"/>
                  <a:t>Let’s create the real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𝑟</m:t>
                    </m:r>
                    <m:r>
                      <a:rPr lang="en-US" sz="2000" b="0" i="1" smtClean="0">
                        <a:latin typeface="Cambria Math" charset="0"/>
                      </a:rPr>
                      <m:t>=0.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…</m:t>
                    </m:r>
                  </m:oMath>
                </a14:m>
                <a:r>
                  <a:rPr lang="en-US" sz="2000" dirty="0"/>
                  <a:t> where </a:t>
                </a:r>
              </a:p>
              <a:p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0, 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                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=9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+1,   0≤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&lt;9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dirty="0"/>
                  <a:t>In this example,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   </m:t>
                    </m:r>
                    <m:r>
                      <a:rPr lang="en-US" i="1">
                        <a:latin typeface="Cambria Math" charset="0"/>
                      </a:rPr>
                      <m:t>𝑟</m:t>
                    </m:r>
                    <m:r>
                      <a:rPr lang="en-US" i="1">
                        <a:latin typeface="Cambria Math" charset="0"/>
                      </a:rPr>
                      <m:t>=0.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  <a:r>
                  <a:rPr lang="en-US" b="1" dirty="0">
                    <a:solidFill>
                      <a:srgbClr val="FF33CC"/>
                    </a:solidFill>
                  </a:rPr>
                  <a:t>9</a:t>
                </a:r>
              </a:p>
              <a:p>
                <a:pPr marL="514350" indent="-514350" algn="ctr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601" cy="5032375"/>
              </a:xfrm>
              <a:blipFill>
                <a:blip r:embed="rId2"/>
                <a:stretch>
                  <a:fillRect l="-965" t="-1010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229599" y="4667794"/>
                <a:ext cx="2899955" cy="673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digit </a:t>
                </a:r>
                <a:r>
                  <a:rPr lang="en-US" dirty="0">
                    <a:solidFill>
                      <a:srgbClr val="FF0000"/>
                    </a:solidFill>
                  </a:rPr>
                  <a:t>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real</a:t>
                </a:r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99" y="4667794"/>
                <a:ext cx="2899955" cy="673518"/>
              </a:xfrm>
              <a:prstGeom prst="rect">
                <a:avLst/>
              </a:prstGeom>
              <a:blipFill rotWithShape="0">
                <a:blip r:embed="rId3"/>
                <a:stretch>
                  <a:fillRect l="-1681" t="-4545" b="-1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C52EA1-3388-E440-9590-609B14ED4A24}"/>
              </a:ext>
            </a:extLst>
          </p:cNvPr>
          <p:cNvCxnSpPr/>
          <p:nvPr/>
        </p:nvCxnSpPr>
        <p:spPr>
          <a:xfrm>
            <a:off x="4481945" y="6008676"/>
            <a:ext cx="184265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940228E4-81A6-374F-8D85-D67D5C600A82}"/>
              </a:ext>
            </a:extLst>
          </p:cNvPr>
          <p:cNvSpPr/>
          <p:nvPr/>
        </p:nvSpPr>
        <p:spPr>
          <a:xfrm>
            <a:off x="3546764" y="2216726"/>
            <a:ext cx="2133600" cy="3394365"/>
          </a:xfrm>
          <a:custGeom>
            <a:avLst/>
            <a:gdLst>
              <a:gd name="connsiteX0" fmla="*/ 2421680 w 2421680"/>
              <a:gd name="connsiteY0" fmla="*/ 10272 h 3643158"/>
              <a:gd name="connsiteX1" fmla="*/ 308674 w 2421680"/>
              <a:gd name="connsiteY1" fmla="*/ 442758 h 3643158"/>
              <a:gd name="connsiteX2" fmla="*/ 110966 w 2421680"/>
              <a:gd name="connsiteY2" fmla="*/ 2889396 h 3643158"/>
              <a:gd name="connsiteX3" fmla="*/ 1272501 w 2421680"/>
              <a:gd name="connsiteY3" fmla="*/ 3643158 h 364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1680" h="3643158">
                <a:moveTo>
                  <a:pt x="2421680" y="10272"/>
                </a:moveTo>
                <a:cubicBezTo>
                  <a:pt x="1557736" y="-13412"/>
                  <a:pt x="693793" y="-37096"/>
                  <a:pt x="308674" y="442758"/>
                </a:cubicBezTo>
                <a:cubicBezTo>
                  <a:pt x="-76445" y="922612"/>
                  <a:pt x="-49672" y="2355996"/>
                  <a:pt x="110966" y="2889396"/>
                </a:cubicBezTo>
                <a:cubicBezTo>
                  <a:pt x="271604" y="3422796"/>
                  <a:pt x="772052" y="3532977"/>
                  <a:pt x="1272501" y="3643158"/>
                </a:cubicBezTo>
              </a:path>
            </a:pathLst>
          </a:custGeom>
          <a:noFill/>
          <a:ln>
            <a:solidFill>
              <a:srgbClr val="FF33CC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DE6850-FF1D-D541-81ED-1DC4CDF2C095}"/>
              </a:ext>
            </a:extLst>
          </p:cNvPr>
          <p:cNvSpPr/>
          <p:nvPr/>
        </p:nvSpPr>
        <p:spPr>
          <a:xfrm>
            <a:off x="4985496" y="5004553"/>
            <a:ext cx="3019857" cy="599167"/>
          </a:xfrm>
          <a:prstGeom prst="ellipse">
            <a:avLst/>
          </a:prstGeom>
          <a:noFill/>
          <a:ln w="28575"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B0ABE-4CE8-1A47-B367-5B1D2D98C94E}"/>
              </a:ext>
            </a:extLst>
          </p:cNvPr>
          <p:cNvSpPr txBox="1"/>
          <p:nvPr/>
        </p:nvSpPr>
        <p:spPr>
          <a:xfrm>
            <a:off x="8005353" y="5791200"/>
            <a:ext cx="2053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33CC"/>
                </a:solidFill>
              </a:rPr>
              <a:t>Second digit yielded by second rule again!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258BC7-A716-3A49-B2AC-7B36E1B174D1}"/>
              </a:ext>
            </a:extLst>
          </p:cNvPr>
          <p:cNvCxnSpPr/>
          <p:nvPr/>
        </p:nvCxnSpPr>
        <p:spPr>
          <a:xfrm flipH="1" flipV="1">
            <a:off x="7883236" y="5468783"/>
            <a:ext cx="346363" cy="294708"/>
          </a:xfrm>
          <a:prstGeom prst="straightConnector1">
            <a:avLst/>
          </a:prstGeom>
          <a:ln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9EC0D64-0B62-524C-97F3-8F95C9C41D49}"/>
              </a:ext>
            </a:extLst>
          </p:cNvPr>
          <p:cNvSpPr/>
          <p:nvPr/>
        </p:nvSpPr>
        <p:spPr>
          <a:xfrm>
            <a:off x="5590309" y="2064759"/>
            <a:ext cx="401782" cy="512185"/>
          </a:xfrm>
          <a:prstGeom prst="ellipse">
            <a:avLst/>
          </a:prstGeom>
          <a:noFill/>
          <a:ln w="28575"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D6FA0F6-804A-B84A-ADE5-383CD3A70CD0}"/>
              </a:ext>
            </a:extLst>
          </p:cNvPr>
          <p:cNvSpPr/>
          <p:nvPr/>
        </p:nvSpPr>
        <p:spPr>
          <a:xfrm>
            <a:off x="4488872" y="5496491"/>
            <a:ext cx="401782" cy="512185"/>
          </a:xfrm>
          <a:prstGeom prst="ellipse">
            <a:avLst/>
          </a:prstGeom>
          <a:noFill/>
          <a:ln w="28575"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573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Cantor’s diagonal argument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601" cy="5032375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0.</m:t>
                      </m:r>
                      <m:r>
                        <a:rPr lang="en-US" sz="3200" b="1" i="1" dirty="0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𝟐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842285623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mr-IN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0.2</m:t>
                      </m:r>
                      <m:r>
                        <a:rPr lang="en-US" sz="3200" b="1" i="1" dirty="0" smtClean="0">
                          <a:solidFill>
                            <a:srgbClr val="FF33CC"/>
                          </a:solidFill>
                          <a:latin typeface="Cambria Math" charset="0"/>
                        </a:rPr>
                        <m:t>𝟖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42285623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mr-IN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0.28</m:t>
                      </m:r>
                      <m:r>
                        <a:rPr lang="en-US" sz="32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2285623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  ⋮</m:t>
                    </m:r>
                  </m:oMath>
                </a14:m>
                <a:r>
                  <a:rPr lang="en-US" sz="2000" dirty="0"/>
                  <a:t>  =     </a:t>
                </a:r>
                <a:r>
                  <a:rPr lang="mr-IN" sz="2000" dirty="0"/>
                  <a:t>…………………</a:t>
                </a:r>
                <a:r>
                  <a:rPr lang="en-US" sz="2000" dirty="0"/>
                  <a:t>.</a:t>
                </a:r>
                <a:r>
                  <a:rPr lang="mr-IN" sz="2000" dirty="0"/>
                  <a:t>………</a:t>
                </a:r>
                <a:r>
                  <a:rPr lang="en-US" sz="2000" dirty="0"/>
                  <a:t>..</a:t>
                </a:r>
              </a:p>
              <a:p>
                <a:pPr marL="0" indent="0" algn="ctr">
                  <a:buNone/>
                </a:pP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⋮</m:t>
                    </m:r>
                  </m:oMath>
                </a14:m>
                <a:r>
                  <a:rPr lang="en-US" sz="2000" dirty="0"/>
                  <a:t>  =     </a:t>
                </a:r>
                <a:r>
                  <a:rPr lang="mr-IN" sz="2000" dirty="0"/>
                  <a:t>…………………</a:t>
                </a:r>
                <a:r>
                  <a:rPr lang="en-US" sz="2000" dirty="0"/>
                  <a:t>.</a:t>
                </a:r>
                <a:r>
                  <a:rPr lang="mr-IN" sz="2000" dirty="0"/>
                  <a:t>………</a:t>
                </a:r>
                <a:r>
                  <a:rPr lang="en-US" sz="2000" dirty="0"/>
                  <a:t>..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 0.2842285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6001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dirty="0"/>
                  <a:t>Let’s create the real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𝑟</m:t>
                    </m:r>
                    <m:r>
                      <a:rPr lang="en-US" sz="2000" b="0" i="1" smtClean="0">
                        <a:latin typeface="Cambria Math" charset="0"/>
                      </a:rPr>
                      <m:t>=0.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…</m:t>
                    </m:r>
                  </m:oMath>
                </a14:m>
                <a:r>
                  <a:rPr lang="en-US" sz="2000" dirty="0"/>
                  <a:t> where </a:t>
                </a:r>
              </a:p>
              <a:p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0, 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                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=9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+1,   0≤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&lt;9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dirty="0"/>
                  <a:t>In this example,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   </m:t>
                    </m:r>
                    <m:r>
                      <a:rPr lang="en-US" i="1">
                        <a:latin typeface="Cambria Math" charset="0"/>
                      </a:rPr>
                      <m:t>𝑟</m:t>
                    </m:r>
                    <m:r>
                      <a:rPr lang="en-US" i="1">
                        <a:latin typeface="Cambria Math" charset="0"/>
                      </a:rPr>
                      <m:t>=0.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  <a:r>
                  <a:rPr lang="en-US" b="1" dirty="0">
                    <a:solidFill>
                      <a:srgbClr val="FF33CC"/>
                    </a:solidFill>
                  </a:rPr>
                  <a:t>9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0</a:t>
                </a:r>
              </a:p>
              <a:p>
                <a:pPr marL="514350" indent="-514350" algn="ctr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601" cy="5032375"/>
              </a:xfrm>
              <a:blipFill>
                <a:blip r:embed="rId2"/>
                <a:stretch>
                  <a:fillRect l="-965" t="-1010" b="-26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229599" y="4667794"/>
                <a:ext cx="2899955" cy="673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digit </a:t>
                </a:r>
                <a:r>
                  <a:rPr lang="en-US" dirty="0">
                    <a:solidFill>
                      <a:srgbClr val="FF0000"/>
                    </a:solidFill>
                  </a:rPr>
                  <a:t>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real</a:t>
                </a:r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99" y="4667794"/>
                <a:ext cx="2899955" cy="673518"/>
              </a:xfrm>
              <a:prstGeom prst="rect">
                <a:avLst/>
              </a:prstGeom>
              <a:blipFill rotWithShape="0">
                <a:blip r:embed="rId3"/>
                <a:stretch>
                  <a:fillRect l="-1681" t="-4545" b="-1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C52EA1-3388-E440-9590-609B14ED4A24}"/>
              </a:ext>
            </a:extLst>
          </p:cNvPr>
          <p:cNvCxnSpPr/>
          <p:nvPr/>
        </p:nvCxnSpPr>
        <p:spPr>
          <a:xfrm>
            <a:off x="4481945" y="6008676"/>
            <a:ext cx="184265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4365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Cantor’s diagonal argument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601" cy="5032375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0.</m:t>
                      </m:r>
                      <m:r>
                        <a:rPr lang="en-US" sz="3200" b="1" i="1" dirty="0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𝟐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842285623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mr-IN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0.2</m:t>
                      </m:r>
                      <m:r>
                        <a:rPr lang="en-US" sz="3200" b="1" i="1" dirty="0" smtClean="0">
                          <a:solidFill>
                            <a:srgbClr val="FF33CC"/>
                          </a:solidFill>
                          <a:latin typeface="Cambria Math" charset="0"/>
                        </a:rPr>
                        <m:t>𝟖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42285623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mr-IN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0.28</m:t>
                      </m:r>
                      <m:r>
                        <a:rPr lang="en-US" sz="32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2285623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  ⋮</m:t>
                    </m:r>
                  </m:oMath>
                </a14:m>
                <a:r>
                  <a:rPr lang="en-US" sz="2000" dirty="0"/>
                  <a:t>  =     </a:t>
                </a:r>
                <a:r>
                  <a:rPr lang="mr-IN" sz="2000" dirty="0"/>
                  <a:t>…………………</a:t>
                </a:r>
                <a:r>
                  <a:rPr lang="en-US" sz="2000" dirty="0"/>
                  <a:t>.</a:t>
                </a:r>
                <a:r>
                  <a:rPr lang="mr-IN" sz="2000" dirty="0"/>
                  <a:t>………</a:t>
                </a:r>
                <a:r>
                  <a:rPr lang="en-US" sz="2000" dirty="0"/>
                  <a:t>..</a:t>
                </a:r>
              </a:p>
              <a:p>
                <a:pPr marL="0" indent="0" algn="ctr">
                  <a:buNone/>
                </a:pP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⋮</m:t>
                    </m:r>
                  </m:oMath>
                </a14:m>
                <a:r>
                  <a:rPr lang="en-US" sz="2000" dirty="0"/>
                  <a:t>  =     </a:t>
                </a:r>
                <a:r>
                  <a:rPr lang="mr-IN" sz="2000" dirty="0"/>
                  <a:t>…………………</a:t>
                </a:r>
                <a:r>
                  <a:rPr lang="en-US" sz="2000" dirty="0"/>
                  <a:t>.</a:t>
                </a:r>
                <a:r>
                  <a:rPr lang="mr-IN" sz="2000" dirty="0"/>
                  <a:t>………</a:t>
                </a:r>
                <a:r>
                  <a:rPr lang="en-US" sz="2000" dirty="0"/>
                  <a:t>..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 0.2842285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6001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dirty="0"/>
                  <a:t>Let’s create the real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𝑟</m:t>
                    </m:r>
                    <m:r>
                      <a:rPr lang="en-US" sz="2000" b="0" i="1" smtClean="0">
                        <a:latin typeface="Cambria Math" charset="0"/>
                      </a:rPr>
                      <m:t>=0.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…</m:t>
                    </m:r>
                  </m:oMath>
                </a14:m>
                <a:r>
                  <a:rPr lang="en-US" sz="2000" dirty="0"/>
                  <a:t> where </a:t>
                </a:r>
              </a:p>
              <a:p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0, 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                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=9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+1,   0≤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&lt;9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dirty="0"/>
                  <a:t>In this example,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   </m:t>
                    </m:r>
                    <m:r>
                      <a:rPr lang="en-US" i="1">
                        <a:latin typeface="Cambria Math" charset="0"/>
                      </a:rPr>
                      <m:t>𝑟</m:t>
                    </m:r>
                    <m:r>
                      <a:rPr lang="en-US" i="1">
                        <a:latin typeface="Cambria Math" charset="0"/>
                      </a:rPr>
                      <m:t>=0.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  <a:r>
                  <a:rPr lang="en-US" b="1" dirty="0">
                    <a:solidFill>
                      <a:srgbClr val="FF33CC"/>
                    </a:solidFill>
                  </a:rPr>
                  <a:t>9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0</a:t>
                </a:r>
              </a:p>
              <a:p>
                <a:pPr marL="514350" indent="-514350" algn="ctr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601" cy="5032375"/>
              </a:xfrm>
              <a:blipFill>
                <a:blip r:embed="rId2"/>
                <a:stretch>
                  <a:fillRect l="-965" t="-1010" b="-26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229599" y="4667794"/>
                <a:ext cx="2899955" cy="673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digit </a:t>
                </a:r>
                <a:r>
                  <a:rPr lang="en-US" dirty="0">
                    <a:solidFill>
                      <a:srgbClr val="FF0000"/>
                    </a:solidFill>
                  </a:rPr>
                  <a:t>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real</a:t>
                </a:r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99" y="4667794"/>
                <a:ext cx="2899955" cy="673518"/>
              </a:xfrm>
              <a:prstGeom prst="rect">
                <a:avLst/>
              </a:prstGeom>
              <a:blipFill rotWithShape="0">
                <a:blip r:embed="rId3"/>
                <a:stretch>
                  <a:fillRect l="-1681" t="-4545" b="-1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C52EA1-3388-E440-9590-609B14ED4A24}"/>
              </a:ext>
            </a:extLst>
          </p:cNvPr>
          <p:cNvCxnSpPr/>
          <p:nvPr/>
        </p:nvCxnSpPr>
        <p:spPr>
          <a:xfrm>
            <a:off x="4481945" y="6008676"/>
            <a:ext cx="184265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D6E2C67-E1EE-9B4E-B420-F8D808E29B72}"/>
              </a:ext>
            </a:extLst>
          </p:cNvPr>
          <p:cNvSpPr/>
          <p:nvPr/>
        </p:nvSpPr>
        <p:spPr>
          <a:xfrm>
            <a:off x="5290294" y="4802612"/>
            <a:ext cx="2673494" cy="454384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CC8503-6CA9-824E-AE76-B68BCF802884}"/>
                  </a:ext>
                </a:extLst>
              </p:cNvPr>
              <p:cNvSpPr txBox="1"/>
              <p:nvPr/>
            </p:nvSpPr>
            <p:spPr>
              <a:xfrm>
                <a:off x="7426036" y="5764083"/>
                <a:ext cx="3103417" cy="671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This time we have to use the first rule,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sub>
                    </m:sSub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CC8503-6CA9-824E-AE76-B68BCF802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036" y="5764083"/>
                <a:ext cx="3103417" cy="671146"/>
              </a:xfrm>
              <a:prstGeom prst="rect">
                <a:avLst/>
              </a:prstGeom>
              <a:blipFill>
                <a:blip r:embed="rId4"/>
                <a:stretch>
                  <a:fillRect l="-1633" t="-3704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AF0A81-569D-C349-86F5-A4702A577EE5}"/>
              </a:ext>
            </a:extLst>
          </p:cNvPr>
          <p:cNvCxnSpPr/>
          <p:nvPr/>
        </p:nvCxnSpPr>
        <p:spPr>
          <a:xfrm flipH="1" flipV="1">
            <a:off x="7786255" y="5159353"/>
            <a:ext cx="219098" cy="60473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9BAD909D-7DEB-5D4A-A249-A140FFFE9562}"/>
              </a:ext>
            </a:extLst>
          </p:cNvPr>
          <p:cNvSpPr/>
          <p:nvPr/>
        </p:nvSpPr>
        <p:spPr>
          <a:xfrm>
            <a:off x="3546763" y="2618509"/>
            <a:ext cx="2265217" cy="2992582"/>
          </a:xfrm>
          <a:custGeom>
            <a:avLst/>
            <a:gdLst>
              <a:gd name="connsiteX0" fmla="*/ 2421680 w 2421680"/>
              <a:gd name="connsiteY0" fmla="*/ 10272 h 3643158"/>
              <a:gd name="connsiteX1" fmla="*/ 308674 w 2421680"/>
              <a:gd name="connsiteY1" fmla="*/ 442758 h 3643158"/>
              <a:gd name="connsiteX2" fmla="*/ 110966 w 2421680"/>
              <a:gd name="connsiteY2" fmla="*/ 2889396 h 3643158"/>
              <a:gd name="connsiteX3" fmla="*/ 1272501 w 2421680"/>
              <a:gd name="connsiteY3" fmla="*/ 3643158 h 364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1680" h="3643158">
                <a:moveTo>
                  <a:pt x="2421680" y="10272"/>
                </a:moveTo>
                <a:cubicBezTo>
                  <a:pt x="1557736" y="-13412"/>
                  <a:pt x="693793" y="-37096"/>
                  <a:pt x="308674" y="442758"/>
                </a:cubicBezTo>
                <a:cubicBezTo>
                  <a:pt x="-76445" y="922612"/>
                  <a:pt x="-49672" y="2355996"/>
                  <a:pt x="110966" y="2889396"/>
                </a:cubicBezTo>
                <a:cubicBezTo>
                  <a:pt x="271604" y="3422796"/>
                  <a:pt x="772052" y="3532977"/>
                  <a:pt x="1272501" y="3643158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E17F95-EBA5-7340-8056-DE29BF634CA3}"/>
              </a:ext>
            </a:extLst>
          </p:cNvPr>
          <p:cNvSpPr/>
          <p:nvPr/>
        </p:nvSpPr>
        <p:spPr>
          <a:xfrm>
            <a:off x="5811981" y="2466540"/>
            <a:ext cx="311728" cy="415205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55D19F-2475-8346-91BE-FBFC34596E59}"/>
              </a:ext>
            </a:extLst>
          </p:cNvPr>
          <p:cNvSpPr/>
          <p:nvPr/>
        </p:nvSpPr>
        <p:spPr>
          <a:xfrm>
            <a:off x="4724400" y="5611091"/>
            <a:ext cx="360218" cy="512185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557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Cantor’s diagonal argument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601" cy="5032375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0.</m:t>
                      </m:r>
                      <m:r>
                        <a:rPr lang="en-US" sz="3200" b="1" i="1" dirty="0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𝟐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842285623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mr-IN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0.2</m:t>
                      </m:r>
                      <m:r>
                        <a:rPr lang="en-US" sz="3200" b="1" i="1" dirty="0" smtClean="0">
                          <a:solidFill>
                            <a:srgbClr val="FF33CC"/>
                          </a:solidFill>
                          <a:latin typeface="Cambria Math" charset="0"/>
                        </a:rPr>
                        <m:t>𝟖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42285623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mr-IN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0.28</m:t>
                      </m:r>
                      <m:r>
                        <a:rPr lang="en-US" sz="32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2285623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  ⋮</m:t>
                    </m:r>
                  </m:oMath>
                </a14:m>
                <a:r>
                  <a:rPr lang="en-US" sz="2000" dirty="0"/>
                  <a:t>  =     </a:t>
                </a:r>
                <a:r>
                  <a:rPr lang="mr-IN" sz="2000" dirty="0"/>
                  <a:t>…………………</a:t>
                </a:r>
                <a:r>
                  <a:rPr lang="en-US" sz="2000" dirty="0"/>
                  <a:t>.</a:t>
                </a:r>
                <a:r>
                  <a:rPr lang="mr-IN" sz="2000" dirty="0"/>
                  <a:t>………</a:t>
                </a:r>
                <a:r>
                  <a:rPr lang="en-US" sz="2000" dirty="0"/>
                  <a:t>..</a:t>
                </a:r>
              </a:p>
              <a:p>
                <a:pPr marL="0" indent="0" algn="ctr">
                  <a:buNone/>
                </a:pP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⋮</m:t>
                    </m:r>
                  </m:oMath>
                </a14:m>
                <a:r>
                  <a:rPr lang="en-US" sz="2000" dirty="0"/>
                  <a:t>  =     </a:t>
                </a:r>
                <a:r>
                  <a:rPr lang="mr-IN" sz="2000" dirty="0"/>
                  <a:t>…………………</a:t>
                </a:r>
                <a:r>
                  <a:rPr lang="en-US" sz="2000" dirty="0"/>
                  <a:t>.</a:t>
                </a:r>
                <a:r>
                  <a:rPr lang="mr-IN" sz="2000" dirty="0"/>
                  <a:t>………</a:t>
                </a:r>
                <a:r>
                  <a:rPr lang="en-US" sz="2000" dirty="0"/>
                  <a:t>..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 0.2842285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6001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dirty="0"/>
                  <a:t>Let’s create the real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𝑟</m:t>
                    </m:r>
                    <m:r>
                      <a:rPr lang="en-US" sz="2000" b="0" i="1" smtClean="0">
                        <a:latin typeface="Cambria Math" charset="0"/>
                      </a:rPr>
                      <m:t>=0.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…</m:t>
                    </m:r>
                  </m:oMath>
                </a14:m>
                <a:r>
                  <a:rPr lang="en-US" sz="2000" dirty="0"/>
                  <a:t> where </a:t>
                </a:r>
              </a:p>
              <a:p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0, 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                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=9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+1,   0≤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&lt;9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dirty="0"/>
                  <a:t>In this example,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   </m:t>
                    </m:r>
                    <m:r>
                      <a:rPr lang="en-US" i="1">
                        <a:latin typeface="Cambria Math" charset="0"/>
                      </a:rPr>
                      <m:t>𝑟</m:t>
                    </m:r>
                    <m:r>
                      <a:rPr lang="en-US" i="1">
                        <a:latin typeface="Cambria Math" charset="0"/>
                      </a:rPr>
                      <m:t>=0.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  <a:r>
                  <a:rPr lang="en-US" b="1" dirty="0">
                    <a:solidFill>
                      <a:srgbClr val="FF33CC"/>
                    </a:solidFill>
                  </a:rPr>
                  <a:t>9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0</a:t>
                </a:r>
              </a:p>
              <a:p>
                <a:pPr marL="514350" indent="-514350" algn="ctr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601" cy="5032375"/>
              </a:xfrm>
              <a:blipFill>
                <a:blip r:embed="rId2"/>
                <a:stretch>
                  <a:fillRect l="-965" t="-1010" b="-26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229599" y="4667794"/>
                <a:ext cx="2899955" cy="673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digit </a:t>
                </a:r>
                <a:r>
                  <a:rPr lang="en-US" dirty="0">
                    <a:solidFill>
                      <a:srgbClr val="FF0000"/>
                    </a:solidFill>
                  </a:rPr>
                  <a:t>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real</a:t>
                </a:r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99" y="4667794"/>
                <a:ext cx="2899955" cy="673518"/>
              </a:xfrm>
              <a:prstGeom prst="rect">
                <a:avLst/>
              </a:prstGeom>
              <a:blipFill rotWithShape="0">
                <a:blip r:embed="rId3"/>
                <a:stretch>
                  <a:fillRect l="-1681" t="-4545" b="-1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C52EA1-3388-E440-9590-609B14ED4A24}"/>
              </a:ext>
            </a:extLst>
          </p:cNvPr>
          <p:cNvCxnSpPr/>
          <p:nvPr/>
        </p:nvCxnSpPr>
        <p:spPr>
          <a:xfrm>
            <a:off x="4481945" y="6008676"/>
            <a:ext cx="184265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71C789-CEBD-9644-80AE-7A51D2CAE363}"/>
              </a:ext>
            </a:extLst>
          </p:cNvPr>
          <p:cNvCxnSpPr/>
          <p:nvPr/>
        </p:nvCxnSpPr>
        <p:spPr>
          <a:xfrm>
            <a:off x="5361709" y="1690688"/>
            <a:ext cx="1745673" cy="2576512"/>
          </a:xfrm>
          <a:prstGeom prst="straightConnector1">
            <a:avLst/>
          </a:prstGeom>
          <a:ln w="50800">
            <a:solidFill>
              <a:schemeClr val="accent4">
                <a:lumMod val="75000"/>
                <a:alpha val="8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Brace 13">
            <a:extLst>
              <a:ext uri="{FF2B5EF4-FFF2-40B4-BE49-F238E27FC236}">
                <a16:creationId xmlns:a16="http://schemas.microsoft.com/office/drawing/2014/main" id="{3C77E46D-24CA-E54E-891A-762CC3617553}"/>
              </a:ext>
            </a:extLst>
          </p:cNvPr>
          <p:cNvSpPr/>
          <p:nvPr/>
        </p:nvSpPr>
        <p:spPr>
          <a:xfrm>
            <a:off x="7689272" y="1825625"/>
            <a:ext cx="540327" cy="2095211"/>
          </a:xfrm>
          <a:prstGeom prst="rightBrac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7FE353-524B-BB44-B363-2EA06C25C011}"/>
              </a:ext>
            </a:extLst>
          </p:cNvPr>
          <p:cNvSpPr txBox="1"/>
          <p:nvPr/>
        </p:nvSpPr>
        <p:spPr>
          <a:xfrm>
            <a:off x="8631382" y="2008909"/>
            <a:ext cx="2299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The proof moves </a:t>
            </a:r>
            <a:r>
              <a:rPr lang="en-US" sz="2400" b="1" i="1" dirty="0">
                <a:solidFill>
                  <a:schemeClr val="accent4">
                    <a:lumMod val="50000"/>
                  </a:schemeClr>
                </a:solidFill>
              </a:rPr>
              <a:t>diagonally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, hence the term “diagonal” argument!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4F9E060-85A4-E246-8913-7BAD806BE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4044" y="3161786"/>
            <a:ext cx="1534383" cy="123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417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Cantor’s diagonal argument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601" cy="5032375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0.</m:t>
                      </m:r>
                      <m:r>
                        <a:rPr lang="en-US" sz="20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charset="0"/>
                        </a:rPr>
                        <m:t>𝟐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842285623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 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0.2</m:t>
                      </m:r>
                      <m:r>
                        <a:rPr lang="en-US" sz="2000" b="1" i="1" dirty="0" smtClean="0">
                          <a:solidFill>
                            <a:srgbClr val="FF33CC"/>
                          </a:solidFill>
                          <a:latin typeface="Cambria Math" charset="0"/>
                        </a:rPr>
                        <m:t>𝟖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42285623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 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0.28</m:t>
                      </m:r>
                      <m:r>
                        <a:rPr lang="en-US" sz="2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2285623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  ⋮</m:t>
                    </m:r>
                  </m:oMath>
                </a14:m>
                <a:r>
                  <a:rPr lang="en-US" sz="2000" dirty="0"/>
                  <a:t>  =     </a:t>
                </a:r>
                <a:r>
                  <a:rPr lang="mr-IN" sz="2000" dirty="0"/>
                  <a:t>…………………</a:t>
                </a:r>
                <a:r>
                  <a:rPr lang="en-US" sz="2000" dirty="0"/>
                  <a:t>.</a:t>
                </a:r>
                <a:r>
                  <a:rPr lang="mr-IN" sz="2000" dirty="0"/>
                  <a:t>………</a:t>
                </a:r>
                <a:r>
                  <a:rPr lang="en-US" sz="2000" dirty="0"/>
                  <a:t>..</a:t>
                </a:r>
              </a:p>
              <a:p>
                <a:pPr marL="0" indent="0" algn="ctr">
                  <a:buNone/>
                </a:pP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⋮</m:t>
                    </m:r>
                  </m:oMath>
                </a14:m>
                <a:r>
                  <a:rPr lang="en-US" sz="2000" dirty="0"/>
                  <a:t>  =     </a:t>
                </a:r>
                <a:r>
                  <a:rPr lang="mr-IN" sz="2000" dirty="0"/>
                  <a:t>…………………</a:t>
                </a:r>
                <a:r>
                  <a:rPr lang="en-US" sz="2000" dirty="0"/>
                  <a:t>.</a:t>
                </a:r>
                <a:r>
                  <a:rPr lang="mr-IN" sz="2000" dirty="0"/>
                  <a:t>………</a:t>
                </a:r>
                <a:r>
                  <a:rPr lang="en-US" sz="2000" dirty="0"/>
                  <a:t>..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 0.2842285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6001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dirty="0"/>
                  <a:t>Somebody claims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=0.395…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dirty="0"/>
                  <a:t>is the 17</a:t>
                </a:r>
                <a:r>
                  <a:rPr lang="en-US" baseline="30000" dirty="0"/>
                  <a:t>th</a:t>
                </a:r>
                <a:r>
                  <a:rPr lang="en-US" dirty="0"/>
                  <a:t> real in the list.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601" cy="5032375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3332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Cantor’s diagonal argument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601" cy="5032375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0.</m:t>
                      </m:r>
                      <m:r>
                        <a:rPr lang="en-US" sz="20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charset="0"/>
                        </a:rPr>
                        <m:t>𝟐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842285623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 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0.2</m:t>
                      </m:r>
                      <m:r>
                        <a:rPr lang="en-US" sz="2000" b="1" i="1" dirty="0" smtClean="0">
                          <a:solidFill>
                            <a:srgbClr val="FF33CC"/>
                          </a:solidFill>
                          <a:latin typeface="Cambria Math" charset="0"/>
                        </a:rPr>
                        <m:t>𝟖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422856232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 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0.28</m:t>
                      </m:r>
                      <m:r>
                        <a:rPr lang="en-US" sz="2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2285623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  ⋮</m:t>
                    </m:r>
                  </m:oMath>
                </a14:m>
                <a:r>
                  <a:rPr lang="en-US" sz="2000" dirty="0"/>
                  <a:t>  =     </a:t>
                </a:r>
                <a:r>
                  <a:rPr lang="mr-IN" sz="2000" dirty="0"/>
                  <a:t>…………………</a:t>
                </a:r>
                <a:r>
                  <a:rPr lang="en-US" sz="2000" dirty="0"/>
                  <a:t>.</a:t>
                </a:r>
                <a:r>
                  <a:rPr lang="mr-IN" sz="2000" dirty="0"/>
                  <a:t>………</a:t>
                </a:r>
                <a:r>
                  <a:rPr lang="en-US" sz="2000" dirty="0"/>
                  <a:t>..</a:t>
                </a:r>
              </a:p>
              <a:p>
                <a:pPr marL="0" indent="0" algn="ctr">
                  <a:buNone/>
                </a:pP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⋮</m:t>
                    </m:r>
                  </m:oMath>
                </a14:m>
                <a:r>
                  <a:rPr lang="en-US" sz="2000" dirty="0"/>
                  <a:t>  =     </a:t>
                </a:r>
                <a:r>
                  <a:rPr lang="mr-IN" sz="2000" dirty="0"/>
                  <a:t>…………………</a:t>
                </a:r>
                <a:r>
                  <a:rPr lang="en-US" sz="2000" dirty="0"/>
                  <a:t>.</a:t>
                </a:r>
                <a:r>
                  <a:rPr lang="mr-IN" sz="2000" dirty="0"/>
                  <a:t>………</a:t>
                </a:r>
                <a:r>
                  <a:rPr lang="en-US" sz="2000" dirty="0"/>
                  <a:t>..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 0.2842285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6001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dirty="0"/>
                  <a:t>Somebody claims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=0.395… </m:t>
                    </m:r>
                  </m:oMath>
                </a14:m>
                <a:r>
                  <a:rPr lang="en-US" dirty="0"/>
                  <a:t>is the 17</a:t>
                </a:r>
                <a:r>
                  <a:rPr lang="en-US" baseline="30000" dirty="0"/>
                  <a:t>th</a:t>
                </a:r>
                <a:r>
                  <a:rPr lang="en-US" dirty="0"/>
                  <a:t> real in the list.</a:t>
                </a:r>
              </a:p>
              <a:p>
                <a:r>
                  <a:rPr lang="en-US" b="0" dirty="0"/>
                  <a:t>But this cannot be true, since our real number was constructed such that it </a:t>
                </a:r>
                <a:r>
                  <a:rPr lang="en-US" b="0" dirty="0">
                    <a:solidFill>
                      <a:schemeClr val="accent4">
                        <a:lumMod val="75000"/>
                      </a:schemeClr>
                    </a:solidFill>
                  </a:rPr>
                  <a:t>differs from the 17</a:t>
                </a:r>
                <a:r>
                  <a:rPr lang="en-US" b="0" baseline="30000" dirty="0">
                    <a:solidFill>
                      <a:schemeClr val="accent4">
                        <a:lumMod val="75000"/>
                      </a:schemeClr>
                    </a:solidFill>
                  </a:rPr>
                  <a:t>th</a:t>
                </a:r>
                <a:r>
                  <a:rPr lang="en-US" b="0" dirty="0">
                    <a:solidFill>
                      <a:schemeClr val="accent4">
                        <a:lumMod val="75000"/>
                      </a:schemeClr>
                    </a:solidFill>
                  </a:rPr>
                  <a:t> real in the 17</a:t>
                </a:r>
                <a:r>
                  <a:rPr lang="en-US" b="0" baseline="30000" dirty="0">
                    <a:solidFill>
                      <a:schemeClr val="accent4">
                        <a:lumMod val="75000"/>
                      </a:schemeClr>
                    </a:solidFill>
                  </a:rPr>
                  <a:t>th</a:t>
                </a:r>
                <a:r>
                  <a:rPr lang="en-US" b="0" dirty="0">
                    <a:solidFill>
                      <a:schemeClr val="accent4">
                        <a:lumMod val="75000"/>
                      </a:schemeClr>
                    </a:solidFill>
                  </a:rPr>
                  <a:t> decimal digit!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601" cy="5032375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F1F3A7C-6E47-AB40-AFBE-72EE34FF8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581" y="4849089"/>
            <a:ext cx="775855" cy="116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501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Cantor’s diagonal argument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601" cy="5032375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0.</m:t>
                      </m:r>
                      <m:r>
                        <a:rPr lang="en-US" sz="2000" b="1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charset="0"/>
                        </a:rPr>
                        <m:t>𝟐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842285623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 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0.2</m:t>
                      </m:r>
                      <m:r>
                        <a:rPr lang="en-US" sz="2000" b="1" i="1" dirty="0" smtClean="0">
                          <a:solidFill>
                            <a:srgbClr val="FF33CC"/>
                          </a:solidFill>
                          <a:latin typeface="Cambria Math" charset="0"/>
                        </a:rPr>
                        <m:t>𝟖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422856232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 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0.28</m:t>
                      </m:r>
                      <m:r>
                        <a:rPr lang="en-US" sz="2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2285623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  ⋮</m:t>
                    </m:r>
                  </m:oMath>
                </a14:m>
                <a:r>
                  <a:rPr lang="en-US" sz="2000" dirty="0"/>
                  <a:t>  =     </a:t>
                </a:r>
                <a:r>
                  <a:rPr lang="mr-IN" sz="2000" dirty="0"/>
                  <a:t>…………………</a:t>
                </a:r>
                <a:r>
                  <a:rPr lang="en-US" sz="2000" dirty="0"/>
                  <a:t>.</a:t>
                </a:r>
                <a:r>
                  <a:rPr lang="mr-IN" sz="2000" dirty="0"/>
                  <a:t>………</a:t>
                </a:r>
                <a:r>
                  <a:rPr lang="en-US" sz="2000" dirty="0"/>
                  <a:t>..</a:t>
                </a:r>
              </a:p>
              <a:p>
                <a:pPr marL="0" indent="0" algn="ctr">
                  <a:buNone/>
                </a:pP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⋮</m:t>
                    </m:r>
                  </m:oMath>
                </a14:m>
                <a:r>
                  <a:rPr lang="en-US" sz="2000" dirty="0"/>
                  <a:t>  =     </a:t>
                </a:r>
                <a:r>
                  <a:rPr lang="mr-IN" sz="2000" dirty="0"/>
                  <a:t>…………………</a:t>
                </a:r>
                <a:r>
                  <a:rPr lang="en-US" sz="2000" dirty="0"/>
                  <a:t>.</a:t>
                </a:r>
                <a:r>
                  <a:rPr lang="mr-IN" sz="2000" dirty="0"/>
                  <a:t>………</a:t>
                </a:r>
                <a:r>
                  <a:rPr lang="en-US" sz="2000" dirty="0"/>
                  <a:t>..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charset="0"/>
                        </a:rPr>
                        <m:t> 0.2842285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6001</m:t>
                      </m:r>
                      <m:r>
                        <a:rPr lang="mr-IN" sz="200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dirty="0"/>
                  <a:t>Somebody claims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=0.395…</m:t>
                    </m:r>
                  </m:oMath>
                </a14:m>
                <a:r>
                  <a:rPr lang="en-US" dirty="0"/>
                  <a:t> is the 17</a:t>
                </a:r>
                <a:r>
                  <a:rPr lang="en-US" baseline="30000" dirty="0"/>
                  <a:t>th</a:t>
                </a:r>
                <a:r>
                  <a:rPr lang="en-US" dirty="0"/>
                  <a:t> real in the list.</a:t>
                </a:r>
              </a:p>
              <a:p>
                <a:r>
                  <a:rPr lang="en-US" b="0" dirty="0"/>
                  <a:t>But this cannot be true, since our real number was constructed such that it </a:t>
                </a:r>
                <a:r>
                  <a:rPr lang="en-US" b="0" dirty="0">
                    <a:solidFill>
                      <a:schemeClr val="accent4">
                        <a:lumMod val="75000"/>
                      </a:schemeClr>
                    </a:solidFill>
                  </a:rPr>
                  <a:t>differs from the 17</a:t>
                </a:r>
                <a:r>
                  <a:rPr lang="en-US" b="0" baseline="30000" dirty="0">
                    <a:solidFill>
                      <a:schemeClr val="accent4">
                        <a:lumMod val="75000"/>
                      </a:schemeClr>
                    </a:solidFill>
                  </a:rPr>
                  <a:t>th</a:t>
                </a:r>
                <a:r>
                  <a:rPr lang="en-US" b="0" dirty="0">
                    <a:solidFill>
                      <a:schemeClr val="accent4">
                        <a:lumMod val="75000"/>
                      </a:schemeClr>
                    </a:solidFill>
                  </a:rPr>
                  <a:t> real in the 17</a:t>
                </a:r>
                <a:r>
                  <a:rPr lang="en-US" b="0" baseline="30000" dirty="0">
                    <a:solidFill>
                      <a:schemeClr val="accent4">
                        <a:lumMod val="75000"/>
                      </a:schemeClr>
                    </a:solidFill>
                  </a:rPr>
                  <a:t>th</a:t>
                </a:r>
                <a:r>
                  <a:rPr lang="en-US" b="0" dirty="0">
                    <a:solidFill>
                      <a:schemeClr val="accent4">
                        <a:lumMod val="75000"/>
                      </a:schemeClr>
                    </a:solidFill>
                  </a:rPr>
                  <a:t> decimal digit!</a:t>
                </a:r>
              </a:p>
              <a:p>
                <a:r>
                  <a:rPr lang="en-US" dirty="0"/>
                  <a:t>Generally speaking,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will differ from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baseline="30000" dirty="0" err="1"/>
                  <a:t>th</a:t>
                </a:r>
                <a:r>
                  <a:rPr lang="en-US" dirty="0"/>
                  <a:t> real in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baseline="30000" dirty="0" err="1"/>
                  <a:t>th</a:t>
                </a:r>
                <a:r>
                  <a:rPr lang="en-US" dirty="0"/>
                  <a:t> digit!</a:t>
                </a:r>
              </a:p>
              <a:p>
                <a:pPr lvl="1"/>
                <a:r>
                  <a:rPr lang="en-US" dirty="0"/>
                  <a:t>So we </a:t>
                </a:r>
                <a:r>
                  <a:rPr lang="en-US" dirty="0">
                    <a:solidFill>
                      <a:srgbClr val="FF0000"/>
                    </a:solidFill>
                  </a:rPr>
                  <a:t>can’t </a:t>
                </a:r>
                <a:r>
                  <a:rPr lang="en-US" dirty="0"/>
                  <a:t>find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0.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3</m:t>
                    </m:r>
                    <m:r>
                      <a:rPr lang="en-US" i="1">
                        <a:solidFill>
                          <a:srgbClr val="FF33CC"/>
                        </a:solidFill>
                        <a:latin typeface="Cambria Math" charset="0"/>
                      </a:rPr>
                      <m:t>9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5</m:t>
                    </m:r>
                    <m:r>
                      <a:rPr lang="en-US" i="1">
                        <a:latin typeface="Cambria Math" charset="0"/>
                      </a:rPr>
                      <m:t>…</m:t>
                    </m:r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Contradiction, since we assumed we can enumerate all reals in [0,1].</a:t>
                </a:r>
              </a:p>
              <a:p>
                <a:pPr marL="514350" indent="-514350" algn="ctr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601" cy="5032375"/>
              </a:xfr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4397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>
                    <a:solidFill>
                      <a:srgbClr val="FF33CC"/>
                    </a:solidFill>
                  </a:rPr>
                  <a:t>It has to be, </a:t>
                </a:r>
                <a:r>
                  <a:rPr lang="en-US" sz="3200" dirty="0"/>
                  <a:t>since any given natural maps to a real, but we just proved that </a:t>
                </a:r>
                <a:r>
                  <a:rPr lang="en-US" sz="3200" b="1" i="1" dirty="0"/>
                  <a:t>not all </a:t>
                </a:r>
                <a:r>
                  <a:rPr lang="en-US" sz="3200" dirty="0"/>
                  <a:t>reals </a:t>
                </a:r>
                <a:r>
                  <a:rPr lang="en-US" sz="3200" b="1" dirty="0"/>
                  <a:t>can</a:t>
                </a:r>
                <a:r>
                  <a:rPr lang="en-US" sz="3200" dirty="0"/>
                  <a:t> be mapped to a natural!</a:t>
                </a:r>
              </a:p>
              <a:p>
                <a:r>
                  <a:rPr lang="en-US" sz="3200" dirty="0"/>
                  <a:t>But how can we say this rigorously?</a:t>
                </a:r>
              </a:p>
              <a:p>
                <a:r>
                  <a:rPr lang="en-US" sz="3200" b="1" dirty="0" err="1"/>
                  <a:t>Defn</a:t>
                </a:r>
                <a:r>
                  <a:rPr lang="en-US" sz="3200" b="1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≤|</m:t>
                    </m:r>
                    <m:r>
                      <a:rPr lang="en-US" sz="3200" b="0" i="1" smtClean="0">
                        <a:latin typeface="Cambria Math" charset="0"/>
                      </a:rPr>
                      <m:t>𝐵</m:t>
                    </m:r>
                    <m:r>
                      <a:rPr lang="en-US" sz="3200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3200" dirty="0"/>
                  <a:t> if there is an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injection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dirty="0"/>
                  <a:t>from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3200" dirty="0"/>
                  <a:t> into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𝐵</m:t>
                    </m:r>
                  </m:oMath>
                </a14:m>
                <a:endParaRPr lang="en-US" sz="3200" dirty="0"/>
              </a:p>
              <a:p>
                <a:r>
                  <a:rPr lang="en-US" sz="3200" b="1" dirty="0" err="1"/>
                  <a:t>Defn</a:t>
                </a:r>
                <a:r>
                  <a:rPr lang="en-US" sz="3200" b="1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&lt;</m:t>
                    </m:r>
                    <m:r>
                      <a:rPr lang="en-US" sz="3200" i="1">
                        <a:latin typeface="Cambria Math" charset="0"/>
                      </a:rPr>
                      <m:t>|</m:t>
                    </m:r>
                    <m:r>
                      <a:rPr lang="en-US" sz="3200" i="1">
                        <a:latin typeface="Cambria Math" charset="0"/>
                      </a:rPr>
                      <m:t>𝐵</m:t>
                    </m:r>
                    <m:r>
                      <a:rPr lang="en-US" sz="32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3200" dirty="0"/>
                  <a:t> if there is an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injection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dirty="0"/>
                  <a:t>from A into B but there is 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no surjection </a:t>
                </a:r>
                <a:r>
                  <a:rPr lang="en-US" sz="3200" dirty="0"/>
                  <a:t>from A into B!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45250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theorems on </a:t>
            </a:r>
            <a:r>
              <a:rPr lang="en-US" dirty="0" err="1"/>
              <a:t>countability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 countable?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639173" y="2779010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125233" y="2779010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7672490" y="2757081"/>
            <a:ext cx="1941534" cy="839244"/>
          </a:xfrm>
          <a:prstGeom prst="rect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Unknown to science</a:t>
            </a:r>
          </a:p>
        </p:txBody>
      </p:sp>
    </p:spTree>
    <p:extLst>
      <p:ext uri="{BB962C8B-B14F-4D97-AF65-F5344CB8AC3E}">
        <p14:creationId xmlns:p14="http://schemas.microsoft.com/office/powerpoint/2010/main" val="619429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9408</TotalTime>
  <Words>6073</Words>
  <Application>Microsoft Office PowerPoint</Application>
  <PresentationFormat>Widescreen</PresentationFormat>
  <Paragraphs>1184</Paragraphs>
  <Slides>113</Slides>
  <Notes>5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8" baseType="lpstr">
      <vt:lpstr>Arial</vt:lpstr>
      <vt:lpstr>Calibri</vt:lpstr>
      <vt:lpstr>Calibri Light</vt:lpstr>
      <vt:lpstr>Cambria Math</vt:lpstr>
      <vt:lpstr>Office Theme</vt:lpstr>
      <vt:lpstr>Countability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Refresher on bijections</vt:lpstr>
      <vt:lpstr>Refresher on bijections</vt:lpstr>
      <vt:lpstr>Quiz on bijections</vt:lpstr>
      <vt:lpstr>Refresher on bijections</vt:lpstr>
      <vt:lpstr>Refresher on bijections</vt:lpstr>
      <vt:lpstr>Refresher on bijections</vt:lpstr>
      <vt:lpstr>Refresher on bijections</vt:lpstr>
      <vt:lpstr>Refresher on bijections</vt:lpstr>
      <vt:lpstr>Refresher on bijections</vt:lpstr>
      <vt:lpstr>Refresher on bijections</vt:lpstr>
      <vt:lpstr>Refresher on bijections</vt:lpstr>
      <vt:lpstr>Countable sets</vt:lpstr>
      <vt:lpstr>Finite sets and countability</vt:lpstr>
      <vt:lpstr>Finite sets and countability</vt:lpstr>
      <vt:lpstr>Finite sets and countability</vt:lpstr>
      <vt:lpstr>Infinite sets and countability</vt:lpstr>
      <vt:lpstr>Infinite sets and countability</vt:lpstr>
      <vt:lpstr>Infinite sets and countability</vt:lpstr>
      <vt:lpstr>Infinite sets and countability</vt:lpstr>
      <vt:lpstr>Countability of N</vt:lpstr>
      <vt:lpstr>Countability of N</vt:lpstr>
      <vt:lpstr>Countability of other A⊆N</vt:lpstr>
      <vt:lpstr>Countability of other A⊆N</vt:lpstr>
      <vt:lpstr>Countability of other A⊆N</vt:lpstr>
      <vt:lpstr>Countability of other A⊆N</vt:lpstr>
      <vt:lpstr>Countability of other A⊆N</vt:lpstr>
      <vt:lpstr>Countability of Z</vt:lpstr>
      <vt:lpstr>Countability of Z</vt:lpstr>
      <vt:lpstr>Countability of Z</vt:lpstr>
      <vt:lpstr>Countability of Z</vt:lpstr>
      <vt:lpstr>Countability of Z</vt:lpstr>
      <vt:lpstr>Countability of Z</vt:lpstr>
      <vt:lpstr>Countability of Z</vt:lpstr>
      <vt:lpstr>Countability of Z</vt:lpstr>
      <vt:lpstr>Countability of Z^even</vt:lpstr>
      <vt:lpstr>Countability of Z^even</vt:lpstr>
      <vt:lpstr>Countability of Z^even</vt:lpstr>
      <vt:lpstr>Countability of Z^even</vt:lpstr>
      <vt:lpstr>Countability of Z^even</vt:lpstr>
      <vt:lpstr>Countability of Z^even</vt:lpstr>
      <vt:lpstr>Countability of Z^even</vt:lpstr>
      <vt:lpstr>Countability of Z^even</vt:lpstr>
      <vt:lpstr>Countability of Z^even</vt:lpstr>
      <vt:lpstr>PowerPoint Presentation</vt:lpstr>
      <vt:lpstr>Countability of Z^even</vt:lpstr>
      <vt:lpstr>Countability of Z^even</vt:lpstr>
      <vt:lpstr>Countability of Q^(&gt;0)</vt:lpstr>
      <vt:lpstr>Countability of Q^(&gt;0)</vt:lpstr>
      <vt:lpstr>Countability of Q^(&gt;0)</vt:lpstr>
      <vt:lpstr>Countability of Q^(&gt;0)</vt:lpstr>
      <vt:lpstr>Countability of Q^(&gt;0)</vt:lpstr>
      <vt:lpstr>Countability of Q^(&gt;0)</vt:lpstr>
      <vt:lpstr>Countability of Q^(&gt;0)</vt:lpstr>
      <vt:lpstr>Countability of Q^(&gt;0)</vt:lpstr>
      <vt:lpstr>Countability of Q^(&gt;0)</vt:lpstr>
      <vt:lpstr>Some theorems on countability</vt:lpstr>
      <vt:lpstr>Some theorems on countability</vt:lpstr>
      <vt:lpstr>Some theorems on countability</vt:lpstr>
      <vt:lpstr>Some theorems on countability</vt:lpstr>
      <vt:lpstr>Some theorems on countability</vt:lpstr>
      <vt:lpstr>Some theorems on countability</vt:lpstr>
      <vt:lpstr>What if A or B (or both) finite?</vt:lpstr>
      <vt:lpstr>Note: A∪B∪C countable</vt:lpstr>
      <vt:lpstr>Note: A∪B∪C countable</vt:lpstr>
      <vt:lpstr>Note: A∪B∪C countable</vt:lpstr>
      <vt:lpstr>Countable union of countable sets countable</vt:lpstr>
      <vt:lpstr>Countable union of countable sets countable</vt:lpstr>
      <vt:lpstr>Countable union of countable sets countable</vt:lpstr>
      <vt:lpstr>Some theorems on countability</vt:lpstr>
      <vt:lpstr>Some theorems on countability</vt:lpstr>
      <vt:lpstr>Some theorems on countability</vt:lpstr>
      <vt:lpstr>Some theorems on countability</vt:lpstr>
      <vt:lpstr>Countability of R</vt:lpstr>
      <vt:lpstr>Countability of R</vt:lpstr>
      <vt:lpstr>Countability of R</vt:lpstr>
      <vt:lpstr>Countability of R</vt:lpstr>
      <vt:lpstr>Cantor’s diagonal argument</vt:lpstr>
      <vt:lpstr>Cantor’s diagonal argument</vt:lpstr>
      <vt:lpstr>Cantor’s diagonal argument</vt:lpstr>
      <vt:lpstr>Cantor’s diagonal argument</vt:lpstr>
      <vt:lpstr>Cantor’s diagonal argument</vt:lpstr>
      <vt:lpstr>Cantor’s diagonal argument</vt:lpstr>
      <vt:lpstr>Cantor’s diagonal argument</vt:lpstr>
      <vt:lpstr>Cantor’s diagonal argument</vt:lpstr>
      <vt:lpstr>Cantor’s diagonal argument</vt:lpstr>
      <vt:lpstr>Cantor’s diagonal argument</vt:lpstr>
      <vt:lpstr>Cantor’s diagonal argument</vt:lpstr>
      <vt:lpstr>Cantor’s diagonal argument</vt:lpstr>
      <vt:lpstr>Cantor’s diagonal argument</vt:lpstr>
      <vt:lpstr>Is |N|&lt;|R|?</vt:lpstr>
      <vt:lpstr>More theorems on countability </vt:lpstr>
      <vt:lpstr>More theorems on countability </vt:lpstr>
      <vt:lpstr>More theorems on countability </vt:lpstr>
      <vt:lpstr>More theorems on countability </vt:lpstr>
      <vt:lpstr>More theorems on countability </vt:lpstr>
      <vt:lpstr>More theorems on countability </vt:lpstr>
      <vt:lpstr>More theorems on countability </vt:lpstr>
      <vt:lpstr>More theorems on countability </vt:lpstr>
      <vt:lpstr>More theorems on countability </vt:lpstr>
      <vt:lpstr>The set of infinite bit-strings is uncountable</vt:lpstr>
      <vt:lpstr>More theorems on countability </vt:lpstr>
      <vt:lpstr>More theorems on countability </vt:lpstr>
      <vt:lpstr>Set of infinite cartesian product of countable sets is uncountable</vt:lpstr>
      <vt:lpstr>Set of infinite cartesian product of countable sets is uncountable</vt:lpstr>
      <vt:lpstr>More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Countability</dc:title>
  <dc:creator>Jason Filippou</dc:creator>
  <cp:lastModifiedBy>Jason Filippou</cp:lastModifiedBy>
  <cp:revision>160</cp:revision>
  <dcterms:created xsi:type="dcterms:W3CDTF">2016-11-22T19:20:05Z</dcterms:created>
  <dcterms:modified xsi:type="dcterms:W3CDTF">2021-05-07T03:21:09Z</dcterms:modified>
</cp:coreProperties>
</file>